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6" r:id="rId5"/>
    <p:sldId id="267" r:id="rId6"/>
    <p:sldId id="268" r:id="rId7"/>
    <p:sldId id="270" r:id="rId8"/>
    <p:sldId id="272" r:id="rId9"/>
    <p:sldId id="273" r:id="rId10"/>
    <p:sldId id="274" r:id="rId11"/>
    <p:sldId id="275" r:id="rId12"/>
    <p:sldId id="278" r:id="rId13"/>
    <p:sldId id="279" r:id="rId14"/>
    <p:sldId id="290" r:id="rId15"/>
    <p:sldId id="285" r:id="rId16"/>
    <p:sldId id="300" r:id="rId17"/>
    <p:sldId id="303" r:id="rId18"/>
    <p:sldId id="340" r:id="rId19"/>
    <p:sldId id="339" r:id="rId20"/>
    <p:sldId id="283" r:id="rId21"/>
    <p:sldId id="316" r:id="rId22"/>
    <p:sldId id="284" r:id="rId23"/>
    <p:sldId id="287" r:id="rId24"/>
    <p:sldId id="320" r:id="rId25"/>
    <p:sldId id="288" r:id="rId26"/>
    <p:sldId id="293" r:id="rId27"/>
    <p:sldId id="324" r:id="rId28"/>
    <p:sldId id="294" r:id="rId29"/>
    <p:sldId id="297" r:id="rId30"/>
    <p:sldId id="328" r:id="rId31"/>
    <p:sldId id="298" r:id="rId32"/>
    <p:sldId id="304" r:id="rId33"/>
    <p:sldId id="341" r:id="rId34"/>
    <p:sldId id="342" r:id="rId35"/>
  </p:sldIdLst>
  <p:sldSz cx="9144000" cy="6858000" type="screen4x3"/>
  <p:notesSz cx="6834188" cy="99790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2400" b="1" dirty="0">
                <a:solidFill>
                  <a:srgbClr val="0070C0"/>
                </a:solidFill>
              </a:rPr>
              <a:t>PIB Per Capita (R$)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Plan1!$F$2</c:f>
              <c:strCache>
                <c:ptCount val="1"/>
                <c:pt idx="0">
                  <c:v>BRA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21.536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Plan1!$A$3:$A$5</c:f>
              <c:numCache>
                <c:formatCode>General</c:formatCode>
                <c:ptCount val="3"/>
                <c:pt idx="0">
                  <c:v>1970</c:v>
                </c:pt>
                <c:pt idx="1">
                  <c:v>1990</c:v>
                </c:pt>
                <c:pt idx="2">
                  <c:v>2010</c:v>
                </c:pt>
              </c:numCache>
            </c:numRef>
          </c:cat>
          <c:val>
            <c:numRef>
              <c:f>Plan1!$F$3:$F$5</c:f>
              <c:numCache>
                <c:formatCode>#,##0</c:formatCode>
                <c:ptCount val="3"/>
                <c:pt idx="0">
                  <c:v>8702</c:v>
                </c:pt>
                <c:pt idx="1">
                  <c:v>15008</c:v>
                </c:pt>
                <c:pt idx="2">
                  <c:v>21147</c:v>
                </c:pt>
              </c:numCache>
            </c:numRef>
          </c:val>
        </c:ser>
        <c:ser>
          <c:idx val="1"/>
          <c:order val="1"/>
          <c:tx>
            <c:strRef>
              <c:f>Plan1!$G$2</c:f>
              <c:strCache>
                <c:ptCount val="1"/>
                <c:pt idx="0">
                  <c:v>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6.017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11.427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25.608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Plan1!$A$3:$A$5</c:f>
              <c:numCache>
                <c:formatCode>General</c:formatCode>
                <c:ptCount val="3"/>
                <c:pt idx="0">
                  <c:v>1970</c:v>
                </c:pt>
                <c:pt idx="1">
                  <c:v>1990</c:v>
                </c:pt>
                <c:pt idx="2">
                  <c:v>2010</c:v>
                </c:pt>
              </c:numCache>
            </c:numRef>
          </c:cat>
          <c:val>
            <c:numRef>
              <c:f>Plan1!$G$3:$G$5</c:f>
              <c:numCache>
                <c:formatCode>#,##0</c:formatCode>
                <c:ptCount val="3"/>
                <c:pt idx="0">
                  <c:v>6750</c:v>
                </c:pt>
                <c:pt idx="1">
                  <c:v>13673</c:v>
                </c:pt>
                <c:pt idx="2" formatCode="#,##0.00">
                  <c:v>26686.5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2941128"/>
        <c:axId val="152941520"/>
      </c:barChart>
      <c:catAx>
        <c:axId val="15294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2941520"/>
        <c:crosses val="autoZero"/>
        <c:auto val="1"/>
        <c:lblAlgn val="ctr"/>
        <c:lblOffset val="100"/>
        <c:noMultiLvlLbl val="0"/>
      </c:catAx>
      <c:valAx>
        <c:axId val="15294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294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D9584-BC88-41D2-89DD-4C5F109DA57A}" type="datetimeFigureOut">
              <a:rPr lang="pt-BR" smtClean="0"/>
              <a:t>17/11/2014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3F79-A86E-4A34-84E0-FC2F5D84D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37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D9584-BC88-41D2-89DD-4C5F109DA57A}" type="datetimeFigureOut">
              <a:rPr lang="pt-BR" smtClean="0"/>
              <a:t>17/11/2014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3F79-A86E-4A34-84E0-FC2F5D84D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5736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D9584-BC88-41D2-89DD-4C5F109DA57A}" type="datetimeFigureOut">
              <a:rPr lang="pt-BR" smtClean="0"/>
              <a:t>17/11/2014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3F79-A86E-4A34-84E0-FC2F5D84D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77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D9584-BC88-41D2-89DD-4C5F109DA57A}" type="datetimeFigureOut">
              <a:rPr lang="pt-BR" smtClean="0"/>
              <a:t>17/11/2014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3F79-A86E-4A34-84E0-FC2F5D84D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317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D9584-BC88-41D2-89DD-4C5F109DA57A}" type="datetimeFigureOut">
              <a:rPr lang="pt-BR" smtClean="0"/>
              <a:t>17/11/2014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3F79-A86E-4A34-84E0-FC2F5D84D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9868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D9584-BC88-41D2-89DD-4C5F109DA57A}" type="datetimeFigureOut">
              <a:rPr lang="pt-BR" smtClean="0"/>
              <a:t>17/11/2014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3F79-A86E-4A34-84E0-FC2F5D84D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2708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D9584-BC88-41D2-89DD-4C5F109DA57A}" type="datetimeFigureOut">
              <a:rPr lang="pt-BR" smtClean="0"/>
              <a:t>17/11/2014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3F79-A86E-4A34-84E0-FC2F5D84D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922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D9584-BC88-41D2-89DD-4C5F109DA57A}" type="datetimeFigureOut">
              <a:rPr lang="pt-BR" smtClean="0"/>
              <a:t>17/11/2014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3F79-A86E-4A34-84E0-FC2F5D84D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23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D9584-BC88-41D2-89DD-4C5F109DA57A}" type="datetimeFigureOut">
              <a:rPr lang="pt-BR" smtClean="0"/>
              <a:t>17/11/2014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3F79-A86E-4A34-84E0-FC2F5D84D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36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D9584-BC88-41D2-89DD-4C5F109DA57A}" type="datetimeFigureOut">
              <a:rPr lang="pt-BR" smtClean="0"/>
              <a:t>17/11/2014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3F79-A86E-4A34-84E0-FC2F5D84D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8889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D9584-BC88-41D2-89DD-4C5F109DA57A}" type="datetimeFigureOut">
              <a:rPr lang="pt-BR" smtClean="0"/>
              <a:t>17/11/2014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3F79-A86E-4A34-84E0-FC2F5D84D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632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D9584-BC88-41D2-89DD-4C5F109DA57A}" type="datetimeFigureOut">
              <a:rPr lang="pt-BR" smtClean="0"/>
              <a:t>17/11/2014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93F79-A86E-4A34-84E0-FC2F5D84D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665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116633"/>
            <a:ext cx="8568952" cy="648071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/>
            </a:r>
            <a:br>
              <a:rPr lang="pt-BR" b="1" dirty="0" smtClean="0">
                <a:solidFill>
                  <a:srgbClr val="FF0000"/>
                </a:solidFill>
              </a:rPr>
            </a:br>
            <a:r>
              <a:rPr lang="pt-BR" b="1" dirty="0" smtClean="0">
                <a:solidFill>
                  <a:srgbClr val="7030A0"/>
                </a:solidFill>
              </a:rPr>
              <a:t>COFECON</a:t>
            </a:r>
            <a:r>
              <a:rPr lang="pt-BR" b="1" dirty="0" smtClean="0">
                <a:solidFill>
                  <a:srgbClr val="FF0000"/>
                </a:solidFill>
              </a:rPr>
              <a:t/>
            </a:r>
            <a:br>
              <a:rPr lang="pt-BR" b="1" dirty="0" smtClean="0">
                <a:solidFill>
                  <a:srgbClr val="FF0000"/>
                </a:solidFill>
              </a:rPr>
            </a:b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836712"/>
            <a:ext cx="8928992" cy="5832648"/>
          </a:xfrm>
        </p:spPr>
        <p:txBody>
          <a:bodyPr>
            <a:normAutofit/>
          </a:bodyPr>
          <a:lstStyle/>
          <a:p>
            <a:endParaRPr lang="pt-BR" sz="7200" b="1" dirty="0" smtClean="0">
              <a:solidFill>
                <a:srgbClr val="FF0000"/>
              </a:solidFill>
            </a:endParaRPr>
          </a:p>
          <a:p>
            <a:r>
              <a:rPr lang="pt-BR" sz="7200" b="1" dirty="0" smtClean="0">
                <a:solidFill>
                  <a:srgbClr val="FF0000"/>
                </a:solidFill>
              </a:rPr>
              <a:t>X </a:t>
            </a:r>
            <a:r>
              <a:rPr lang="pt-BR" sz="7200" b="1" dirty="0">
                <a:solidFill>
                  <a:srgbClr val="FF0000"/>
                </a:solidFill>
              </a:rPr>
              <a:t>ENEOESTE</a:t>
            </a:r>
          </a:p>
          <a:p>
            <a:endParaRPr lang="pt-BR" sz="5400" b="1" dirty="0"/>
          </a:p>
          <a:p>
            <a:r>
              <a:rPr lang="pt-BR" sz="3400" b="1" dirty="0">
                <a:solidFill>
                  <a:srgbClr val="FF0000"/>
                </a:solidFill>
              </a:rPr>
              <a:t>DESENVOLVIMENTO REGIONAL E O PLANEJAMENTO LOGÍSTICO DO CENTRO-OESTE</a:t>
            </a:r>
          </a:p>
          <a:p>
            <a:pPr>
              <a:spcBef>
                <a:spcPts val="0"/>
              </a:spcBef>
            </a:pPr>
            <a:endParaRPr lang="pt-BR" sz="5200" b="1" dirty="0" smtClean="0">
              <a:solidFill>
                <a:srgbClr val="7030A0"/>
              </a:solidFill>
            </a:endParaRPr>
          </a:p>
          <a:p>
            <a:endParaRPr lang="pt-BR" sz="5200" b="1" dirty="0" smtClean="0">
              <a:solidFill>
                <a:srgbClr val="7030A0"/>
              </a:solidFill>
            </a:endParaRPr>
          </a:p>
          <a:p>
            <a:endParaRPr lang="pt-BR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24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576064"/>
          </a:xfrm>
        </p:spPr>
        <p:txBody>
          <a:bodyPr>
            <a:no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/>
            </a:r>
            <a:br>
              <a:rPr lang="pt-BR" sz="2600" b="1" dirty="0" smtClean="0">
                <a:solidFill>
                  <a:srgbClr val="FF0000"/>
                </a:solidFill>
              </a:rPr>
            </a:br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br>
              <a:rPr lang="pt-BR" sz="2600" b="1" dirty="0">
                <a:solidFill>
                  <a:srgbClr val="FF0000"/>
                </a:solidFill>
              </a:rPr>
            </a:b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661248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endParaRPr lang="pt-BR" sz="6300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sz="7700" b="1" dirty="0" smtClean="0">
                <a:solidFill>
                  <a:srgbClr val="7030A0"/>
                </a:solidFill>
              </a:rPr>
              <a:t>CONTEXTO HISTÓRICO DA QUESTÃO REGIONAL</a:t>
            </a:r>
          </a:p>
          <a:p>
            <a:pPr marL="0" indent="0" algn="ctr">
              <a:buNone/>
            </a:pPr>
            <a:endParaRPr lang="pt-BR" sz="7700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pt-BR" sz="77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7700" b="1" dirty="0" smtClean="0">
                <a:solidFill>
                  <a:srgbClr val="FF0000"/>
                </a:solidFill>
              </a:rPr>
              <a:t>. UMA DAS MAIORES DESIGUALDADES DE RENDA, </a:t>
            </a:r>
          </a:p>
          <a:p>
            <a:pPr marL="0" indent="0" algn="ctr">
              <a:buNone/>
            </a:pPr>
            <a:r>
              <a:rPr lang="pt-BR" sz="7700" b="1" dirty="0" smtClean="0">
                <a:solidFill>
                  <a:srgbClr val="FF0000"/>
                </a:solidFill>
              </a:rPr>
              <a:t>EM TERMOS ESPACIAIS, DO MUNDO</a:t>
            </a:r>
          </a:p>
          <a:p>
            <a:pPr marL="0" indent="0" algn="ctr">
              <a:buNone/>
            </a:pPr>
            <a:endParaRPr lang="pt-BR" sz="77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7700" b="1" dirty="0" smtClean="0">
                <a:solidFill>
                  <a:srgbClr val="FF0000"/>
                </a:solidFill>
              </a:rPr>
              <a:t>. SUPERINTENDÊNCIAS DE DESENVOLVIMENTO</a:t>
            </a:r>
          </a:p>
          <a:p>
            <a:pPr marL="0" indent="0" algn="ctr">
              <a:buNone/>
            </a:pPr>
            <a:endParaRPr lang="pt-BR" sz="77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7700" b="1" dirty="0" smtClean="0">
                <a:solidFill>
                  <a:srgbClr val="FF0000"/>
                </a:solidFill>
              </a:rPr>
              <a:t>. PROGRAMAS “BRASIL EM AÇÃO” E “AVANÇA BRASIL”</a:t>
            </a:r>
          </a:p>
          <a:p>
            <a:pPr marL="0" indent="0" algn="ctr">
              <a:buNone/>
            </a:pPr>
            <a:endParaRPr lang="pt-BR" sz="77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7700" b="1" dirty="0" smtClean="0">
                <a:solidFill>
                  <a:srgbClr val="FF0000"/>
                </a:solidFill>
              </a:rPr>
              <a:t>. POLÍTICA NACIONAL DE DESENVOLVIMENTO REGIONAL - PNDR</a:t>
            </a:r>
          </a:p>
          <a:p>
            <a:pPr marL="0" indent="0" algn="ctr">
              <a:buNone/>
            </a:pPr>
            <a:r>
              <a:rPr lang="pt-BR" sz="7700" dirty="0"/>
              <a:t> </a:t>
            </a:r>
            <a:r>
              <a:rPr lang="pt-BR" sz="7700" dirty="0" smtClean="0"/>
              <a:t>  </a:t>
            </a:r>
          </a:p>
          <a:p>
            <a:pPr marL="0" indent="0" algn="ctr">
              <a:buNone/>
            </a:pPr>
            <a:r>
              <a:rPr lang="pt-BR" sz="7700" dirty="0"/>
              <a:t> </a:t>
            </a:r>
            <a:r>
              <a:rPr lang="pt-BR" sz="7700" dirty="0" smtClean="0"/>
              <a:t> </a:t>
            </a:r>
            <a:endParaRPr lang="pt-BR" sz="7700" dirty="0"/>
          </a:p>
        </p:txBody>
      </p:sp>
    </p:spTree>
    <p:extLst>
      <p:ext uri="{BB962C8B-B14F-4D97-AF65-F5344CB8AC3E}">
        <p14:creationId xmlns:p14="http://schemas.microsoft.com/office/powerpoint/2010/main" val="302322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r>
              <a:rPr lang="pt-BR" sz="2900" b="1" dirty="0" smtClean="0">
                <a:solidFill>
                  <a:srgbClr val="FF0000"/>
                </a:solidFill>
              </a:rPr>
              <a:t>DISTRIBUIÇÃO </a:t>
            </a:r>
            <a:r>
              <a:rPr lang="pt-BR" sz="2900" b="1" dirty="0">
                <a:solidFill>
                  <a:srgbClr val="FF0000"/>
                </a:solidFill>
              </a:rPr>
              <a:t>ESPACIAL DA RENDA NO BRASIL</a:t>
            </a:r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ANÁLISE DO DESEMPENHO 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MACRORREGIONAL</a:t>
            </a:r>
            <a:endParaRPr lang="pt-B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90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r>
              <a:rPr lang="pt-BR" sz="2900" b="1" dirty="0" smtClean="0">
                <a:solidFill>
                  <a:srgbClr val="FF0000"/>
                </a:solidFill>
              </a:rPr>
              <a:t>DISTRIBUIÇÃO </a:t>
            </a:r>
            <a:r>
              <a:rPr lang="pt-BR" sz="2900" b="1" dirty="0">
                <a:solidFill>
                  <a:srgbClr val="FF0000"/>
                </a:solidFill>
              </a:rPr>
              <a:t>ESPACIAL DA RENDA NO </a:t>
            </a:r>
            <a:r>
              <a:rPr lang="pt-BR" sz="2900" b="1" dirty="0" smtClean="0">
                <a:solidFill>
                  <a:srgbClr val="FF0000"/>
                </a:solidFill>
              </a:rPr>
              <a:t>BRASIL</a:t>
            </a:r>
            <a:br>
              <a:rPr lang="pt-BR" sz="2900" b="1" dirty="0" smtClean="0">
                <a:solidFill>
                  <a:srgbClr val="FF0000"/>
                </a:solidFill>
              </a:rPr>
            </a:br>
            <a:r>
              <a:rPr lang="pt-BR" sz="2900" b="1" dirty="0" smtClean="0">
                <a:solidFill>
                  <a:srgbClr val="FF0000"/>
                </a:solidFill>
              </a:rPr>
              <a:t/>
            </a:r>
            <a:br>
              <a:rPr lang="pt-BR" sz="2900" b="1" dirty="0" smtClean="0">
                <a:solidFill>
                  <a:srgbClr val="FF0000"/>
                </a:solidFill>
              </a:rPr>
            </a:br>
            <a:r>
              <a:rPr lang="pt-BR" sz="3600" b="1" dirty="0" smtClean="0">
                <a:solidFill>
                  <a:srgbClr val="0070C0"/>
                </a:solidFill>
              </a:rPr>
              <a:t>Desempenho Macrorregional</a:t>
            </a:r>
            <a:r>
              <a:rPr lang="pt-BR" sz="3600" b="1" dirty="0">
                <a:solidFill>
                  <a:srgbClr val="0070C0"/>
                </a:solidFill>
              </a:rPr>
              <a:t/>
            </a:r>
            <a:br>
              <a:rPr lang="pt-BR" sz="3600" b="1" dirty="0">
                <a:solidFill>
                  <a:srgbClr val="0070C0"/>
                </a:solidFill>
              </a:rPr>
            </a:br>
            <a:endParaRPr lang="pt-BR" sz="3600" dirty="0">
              <a:solidFill>
                <a:srgbClr val="0070C0"/>
              </a:solidFill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2987394"/>
              </p:ext>
            </p:extLst>
          </p:nvPr>
        </p:nvGraphicFramePr>
        <p:xfrm>
          <a:off x="179514" y="1916832"/>
          <a:ext cx="8856980" cy="4560818"/>
        </p:xfrm>
        <a:graphic>
          <a:graphicData uri="http://schemas.openxmlformats.org/drawingml/2006/table">
            <a:tbl>
              <a:tblPr firstRow="1" firstCol="1" bandRow="1"/>
              <a:tblGrid>
                <a:gridCol w="1264752"/>
                <a:gridCol w="1399542"/>
                <a:gridCol w="1512168"/>
                <a:gridCol w="1080120"/>
                <a:gridCol w="1296144"/>
                <a:gridCol w="1224136"/>
                <a:gridCol w="1080118"/>
              </a:tblGrid>
              <a:tr h="466124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2000" b="1" dirty="0" smtClean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REGIÃO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PIB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PIB per capita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300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1999/01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2008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err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Tx</a:t>
                      </a: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 cresc.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1999/01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2008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Tx cresc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0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Brasil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2.344.913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3.148.858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3,75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13.690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16.607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2,44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0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Norte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107.967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160.673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5,09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8.250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10.611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3,20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0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Nordeste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307.346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412.859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3,76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6.393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7.777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2,48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0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Sudeste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1.353.209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1.764.124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3,37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18.527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22.000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2,17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0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Sul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415.241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521.422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2,89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16.412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18.962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1,82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0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C.Oeste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161.150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289.780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7,61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13.680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21.158</a:t>
                      </a:r>
                      <a:endParaRPr lang="pt-BR" sz="20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</a:rPr>
                        <a:t>5,60</a:t>
                      </a:r>
                      <a:endParaRPr lang="pt-BR" sz="2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667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r>
              <a:rPr lang="pt-BR" sz="2900" b="1" dirty="0" smtClean="0">
                <a:solidFill>
                  <a:srgbClr val="FF0000"/>
                </a:solidFill>
              </a:rPr>
              <a:t>DISTRIBUIÇÃO </a:t>
            </a:r>
            <a:r>
              <a:rPr lang="pt-BR" sz="2900" b="1" dirty="0">
                <a:solidFill>
                  <a:srgbClr val="FF0000"/>
                </a:solidFill>
              </a:rPr>
              <a:t>ESPACIAL DA RENDA NO BRASIL</a:t>
            </a:r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b="1" dirty="0" smtClean="0"/>
          </a:p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TAMANHO DA RENDA PER CAPITA NAS REGIÕES BRASILEIRAS</a:t>
            </a:r>
            <a:endParaRPr lang="pt-B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6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r>
              <a:rPr lang="pt-BR" sz="2900" b="1" dirty="0" smtClean="0">
                <a:solidFill>
                  <a:srgbClr val="FF0000"/>
                </a:solidFill>
              </a:rPr>
              <a:t>DISTRIBUIÇÃO </a:t>
            </a:r>
            <a:r>
              <a:rPr lang="pt-BR" sz="2900" b="1" dirty="0">
                <a:solidFill>
                  <a:srgbClr val="FF0000"/>
                </a:solidFill>
              </a:rPr>
              <a:t>ESPACIAL DA RENDA NO BRASIL</a:t>
            </a:r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268760"/>
            <a:ext cx="799288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84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r>
              <a:rPr lang="pt-BR" sz="2900" b="1" dirty="0" smtClean="0">
                <a:solidFill>
                  <a:srgbClr val="FF0000"/>
                </a:solidFill>
              </a:rPr>
              <a:t>DISTRIBUIÇÃO </a:t>
            </a:r>
            <a:r>
              <a:rPr lang="pt-BR" sz="2900" b="1" dirty="0">
                <a:solidFill>
                  <a:srgbClr val="FF0000"/>
                </a:solidFill>
              </a:rPr>
              <a:t>ESPACIAL DA RENDA NO BRASIL</a:t>
            </a:r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pt-BR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DINAMISMO DA RENDA NAS REGIÕES BRASILEIRAS</a:t>
            </a:r>
            <a:endParaRPr lang="pt-B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42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r>
              <a:rPr lang="pt-BR" sz="2900" b="1" dirty="0" smtClean="0">
                <a:solidFill>
                  <a:srgbClr val="FF0000"/>
                </a:solidFill>
              </a:rPr>
              <a:t>DISTRIBUIÇÃO </a:t>
            </a:r>
            <a:r>
              <a:rPr lang="pt-BR" sz="2900" b="1" dirty="0">
                <a:solidFill>
                  <a:srgbClr val="FF0000"/>
                </a:solidFill>
              </a:rPr>
              <a:t>ESPACIAL DA RENDA NO BRASIL</a:t>
            </a:r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endParaRPr lang="pt-B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268760"/>
            <a:ext cx="8064896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8546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r>
              <a:rPr lang="pt-BR" sz="2900" b="1" dirty="0" smtClean="0">
                <a:solidFill>
                  <a:srgbClr val="FF0000"/>
                </a:solidFill>
              </a:rPr>
              <a:t>DISTRIBUIÇÃO </a:t>
            </a:r>
            <a:r>
              <a:rPr lang="pt-BR" sz="2900" b="1" dirty="0">
                <a:solidFill>
                  <a:srgbClr val="FF0000"/>
                </a:solidFill>
              </a:rPr>
              <a:t>ESPACIAL DA RENDA NO BRASIL</a:t>
            </a:r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pt-BR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TAMANHO E DINAMISMO DA RENDA NAS REGIÕES BRASILEIRAS</a:t>
            </a:r>
            <a:endParaRPr lang="pt-B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51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r>
              <a:rPr lang="pt-BR" sz="2900" b="1" dirty="0" smtClean="0">
                <a:solidFill>
                  <a:srgbClr val="FF0000"/>
                </a:solidFill>
              </a:rPr>
              <a:t>DISTRIBUIÇÃO </a:t>
            </a:r>
            <a:r>
              <a:rPr lang="pt-BR" sz="2900" b="1" dirty="0">
                <a:solidFill>
                  <a:srgbClr val="FF0000"/>
                </a:solidFill>
              </a:rPr>
              <a:t>ESPACIAL DA RENDA NO BRASIL</a:t>
            </a:r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endParaRPr lang="pt-B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196752"/>
            <a:ext cx="8136904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8065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r>
              <a:rPr lang="pt-BR" sz="2900" b="1" dirty="0" smtClean="0">
                <a:solidFill>
                  <a:srgbClr val="FF0000"/>
                </a:solidFill>
              </a:rPr>
              <a:t>DISTRIBUIÇÃO </a:t>
            </a:r>
            <a:r>
              <a:rPr lang="pt-BR" sz="2900" b="1" dirty="0">
                <a:solidFill>
                  <a:srgbClr val="FF0000"/>
                </a:solidFill>
              </a:rPr>
              <a:t>ESPACIAL DA RENDA NO BRASIL</a:t>
            </a:r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endParaRPr lang="pt-BR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136903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5801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268760"/>
            <a:ext cx="8064896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8644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196752"/>
            <a:ext cx="813690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856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AS REGIÕES DE MAIOR DESTAQUE</a:t>
            </a:r>
          </a:p>
          <a:p>
            <a:pPr marL="0" indent="0" algn="ctr">
              <a:buNone/>
            </a:pPr>
            <a:endParaRPr lang="pt-BR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070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352927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235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pt-BR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AS DISCREPÂNCIAS ESTADUAIS</a:t>
            </a:r>
            <a:endParaRPr lang="pt-B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58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11809312" cy="566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750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COFECON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760640"/>
          </a:xfrm>
        </p:spPr>
        <p:txBody>
          <a:bodyPr/>
          <a:lstStyle/>
          <a:p>
            <a:pPr marL="0" indent="0" algn="ctr">
              <a:buNone/>
            </a:pPr>
            <a:endParaRPr lang="pt-BR" b="1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pt-BR" sz="4000" b="1" dirty="0" smtClean="0">
                <a:solidFill>
                  <a:srgbClr val="0070C0"/>
                </a:solidFill>
              </a:rPr>
              <a:t>A Região Centro-Oeste (ampliada)</a:t>
            </a:r>
          </a:p>
          <a:p>
            <a:pPr marL="0" indent="0" algn="ctr">
              <a:buNone/>
            </a:pPr>
            <a:endParaRPr lang="pt-BR" sz="40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pt-BR" sz="4000" b="1" dirty="0" smtClean="0">
                <a:solidFill>
                  <a:srgbClr val="FF0000"/>
                </a:solidFill>
              </a:rPr>
              <a:t>População: 18.466.000 (2014)</a:t>
            </a:r>
          </a:p>
          <a:p>
            <a:pPr marL="0" indent="0" algn="ctr">
              <a:buNone/>
            </a:pPr>
            <a:endParaRPr lang="pt-BR" sz="40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4000" b="1" dirty="0" smtClean="0">
                <a:solidFill>
                  <a:srgbClr val="FF0000"/>
                </a:solidFill>
              </a:rPr>
              <a:t>PIB: R$ 442 bilhões (2011)</a:t>
            </a:r>
            <a:endParaRPr lang="pt-BR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189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COFECON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7287275"/>
              </p:ext>
            </p:extLst>
          </p:nvPr>
        </p:nvGraphicFramePr>
        <p:xfrm>
          <a:off x="179388" y="908050"/>
          <a:ext cx="8856662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9001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</a:t>
            </a:r>
            <a:r>
              <a:rPr lang="pt-BR" sz="2600" b="1" dirty="0" smtClean="0">
                <a:solidFill>
                  <a:srgbClr val="FF0000"/>
                </a:solidFill>
              </a:rPr>
              <a:t>BRASIL</a:t>
            </a:r>
            <a:endParaRPr lang="pt-BR" sz="2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 </a:t>
            </a:r>
            <a:r>
              <a:rPr lang="pt-BR" b="1" dirty="0" smtClean="0">
                <a:solidFill>
                  <a:srgbClr val="7030A0"/>
                </a:solidFill>
              </a:rPr>
              <a:t>O CENTRO-OESTE MAIS RICO</a:t>
            </a:r>
            <a:endParaRPr lang="pt-B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451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645537"/>
              </p:ext>
            </p:extLst>
          </p:nvPr>
        </p:nvGraphicFramePr>
        <p:xfrm>
          <a:off x="539553" y="1412780"/>
          <a:ext cx="8136902" cy="5040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777"/>
                <a:gridCol w="3805169"/>
                <a:gridCol w="2011872"/>
                <a:gridCol w="1826084"/>
              </a:tblGrid>
              <a:tr h="768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UF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REGIÃO ESTADUAL DE PLANEJAMENTO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 PÓLO 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PIB </a:t>
                      </a:r>
                      <a:r>
                        <a:rPr lang="pt-BR" sz="1600" b="1" dirty="0" err="1">
                          <a:effectLst/>
                        </a:rPr>
                        <a:t>pc</a:t>
                      </a:r>
                      <a:r>
                        <a:rPr lang="pt-BR" sz="1600" b="1" dirty="0">
                          <a:effectLst/>
                        </a:rPr>
                        <a:t> 2008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(R$)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71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Centro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Sorriso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48.226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71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DF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Brasília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Brasília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47.751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71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Sudeste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Rondonópolis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28.225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71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GO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Região Sudeste Goiano 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Catalão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24.111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71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Centro-Oeste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Diamantino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24.057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71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GO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Região Sudoeste Goiano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Rio Verde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21.919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71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Oeste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Tangará da Serra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20.250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71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Região do Pantanal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Corumbá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18.476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71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Região Norte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Coxim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18.015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71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Centro-Norte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Sinop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17.714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8271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124744"/>
            <a:ext cx="8280920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9823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pt-BR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O CENTRO-OESTE MAIS POBRE</a:t>
            </a:r>
            <a:endParaRPr lang="pt-B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990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7127956"/>
              </p:ext>
            </p:extLst>
          </p:nvPr>
        </p:nvGraphicFramePr>
        <p:xfrm>
          <a:off x="467544" y="1340766"/>
          <a:ext cx="8208911" cy="51845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2647"/>
                <a:gridCol w="3738038"/>
                <a:gridCol w="2319368"/>
                <a:gridCol w="1578858"/>
              </a:tblGrid>
              <a:tr h="7908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UF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REGIÃO ESTADUAL DE PLANEJAMENTO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 PÓLO 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PIB </a:t>
                      </a:r>
                      <a:r>
                        <a:rPr lang="pt-BR" sz="1600" b="1" dirty="0" err="1">
                          <a:effectLst/>
                        </a:rPr>
                        <a:t>pc</a:t>
                      </a:r>
                      <a:r>
                        <a:rPr lang="pt-BR" sz="1600" b="1" dirty="0">
                          <a:effectLst/>
                        </a:rPr>
                        <a:t> 2008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(R$)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9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GO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Entorno do DF - Metropolitana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Luziânia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5.842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9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GO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Nordeste Goiano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Posse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7.647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9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Sul - Não Metrop.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-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9.079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9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GO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Noroeste Goiano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Goiás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9.264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9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Norte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Alta Floresta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9.752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9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Noroeste I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Juína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9.949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9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Sul-fronteira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Ponta Porã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10.370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9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Sudoeste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Jardim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10.542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9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GO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Oeste Goiano 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São Luís de Montes Belos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10.724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9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Cone-sul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Naviraí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11.709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0359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196752"/>
            <a:ext cx="8208912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6992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pt-BR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O CENTRO-OESTE COM “TAXAS CHINESAS” DE CRESCIMENTO</a:t>
            </a:r>
            <a:endParaRPr lang="pt-B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47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968349"/>
              </p:ext>
            </p:extLst>
          </p:nvPr>
        </p:nvGraphicFramePr>
        <p:xfrm>
          <a:off x="467543" y="1412772"/>
          <a:ext cx="8352929" cy="5167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7552"/>
                <a:gridCol w="3313116"/>
                <a:gridCol w="1391730"/>
                <a:gridCol w="1459743"/>
                <a:gridCol w="1680788"/>
              </a:tblGrid>
              <a:tr h="785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UF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REGIÃO ESTADUAL DE PLANEJAMENTO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 PÓLO 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∆PIB 1999/01 a 2008 (%)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 err="1">
                          <a:effectLst/>
                        </a:rPr>
                        <a:t>PIBpc</a:t>
                      </a:r>
                      <a:r>
                        <a:rPr lang="pt-BR" sz="1600" b="1" dirty="0">
                          <a:effectLst/>
                        </a:rPr>
                        <a:t> 2008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(R$ Mil)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Centro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Sorriso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21,13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48.226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Sudeste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Rondonópolis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14,31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28.225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Pantanal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Corumbá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12,19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18.476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Centro-Oeste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Diamantino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12,18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24.057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GO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Sudeste Goiano 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Catalão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11,36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24.111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Centro-Norte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Sinop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10,71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17.714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DF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Brasília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Brasília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10,55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47.751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Oeste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Tangará da Serra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10,47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20.250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GO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Centro Goiano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Anápolis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10,12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14.514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Sudoeste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Cáceres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9,69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17.457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662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124744"/>
            <a:ext cx="8136904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038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ESPACIAL </a:t>
            </a:r>
            <a:r>
              <a:rPr lang="pt-BR" sz="2600" b="1" dirty="0">
                <a:solidFill>
                  <a:srgbClr val="FF0000"/>
                </a:solidFill>
              </a:rPr>
              <a:t>DA RENDA NO </a:t>
            </a:r>
            <a:r>
              <a:rPr lang="pt-BR" sz="2600" b="1" dirty="0" smtClean="0">
                <a:solidFill>
                  <a:srgbClr val="FF0000"/>
                </a:solidFill>
              </a:rPr>
              <a:t>BRASIL</a:t>
            </a:r>
            <a:endParaRPr lang="pt-BR" sz="2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pt-BR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O CENTRO-OESTE COM BAIXO CRESCIMENTO</a:t>
            </a:r>
            <a:endParaRPr lang="pt-B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03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2900" b="1" dirty="0" smtClean="0">
                <a:solidFill>
                  <a:srgbClr val="FF0000"/>
                </a:solidFill>
              </a:rPr>
              <a:t/>
            </a:r>
            <a:br>
              <a:rPr lang="pt-BR" sz="2900" b="1" dirty="0" smtClean="0">
                <a:solidFill>
                  <a:srgbClr val="FF0000"/>
                </a:solidFill>
              </a:rPr>
            </a:br>
            <a:r>
              <a:rPr lang="pt-BR" sz="2900" b="1" dirty="0" smtClean="0">
                <a:solidFill>
                  <a:srgbClr val="FF0000"/>
                </a:solidFill>
              </a:rPr>
              <a:t>DISTRIBUIÇÃO </a:t>
            </a:r>
            <a:r>
              <a:rPr lang="pt-BR" sz="2900" b="1" dirty="0">
                <a:solidFill>
                  <a:srgbClr val="FF0000"/>
                </a:solidFill>
              </a:rPr>
              <a:t>ESPACIAL DA RENDA NO BRASIL</a:t>
            </a:r>
            <a:r>
              <a:rPr lang="pt-BR" b="1" dirty="0">
                <a:solidFill>
                  <a:srgbClr val="FF0000"/>
                </a:solidFill>
              </a:rPr>
              <a:t/>
            </a:r>
            <a:br>
              <a:rPr lang="pt-BR" b="1" dirty="0">
                <a:solidFill>
                  <a:srgbClr val="FF0000"/>
                </a:solidFill>
              </a:rPr>
            </a:b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217652"/>
              </p:ext>
            </p:extLst>
          </p:nvPr>
        </p:nvGraphicFramePr>
        <p:xfrm>
          <a:off x="467546" y="1340764"/>
          <a:ext cx="8280919" cy="5167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582"/>
                <a:gridCol w="3090047"/>
                <a:gridCol w="1884897"/>
                <a:gridCol w="1307267"/>
                <a:gridCol w="1541126"/>
              </a:tblGrid>
              <a:tr h="7854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UF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REGIÃO ESTADUAL DE PLANEJAMENTO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 PÓLO 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∆PIB 1999/01 a 2008 (%)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 err="1">
                          <a:effectLst/>
                        </a:rPr>
                        <a:t>PIBpc</a:t>
                      </a:r>
                      <a:r>
                        <a:rPr lang="pt-BR" sz="1600" b="1" dirty="0">
                          <a:effectLst/>
                        </a:rPr>
                        <a:t> 2008 (R$ Mil)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Campo Grande - Não Metrop.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-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0,32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15.511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Norte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Coxim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0,76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18.015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Sudoeste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Jardim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1,90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10.542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Leste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Nova Andradina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2,31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13.052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Bolsão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Três Lagoas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2,42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16.002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Cone-sul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Naviraí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2,44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11.709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Sul-fronteira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Ponta Porã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2,53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10.370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Grande Dourados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Dourados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4,01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15.677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GO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Oeste Goiano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São Luís de Montes Belos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4,08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10.724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2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MT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Sul - Não Metrop.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-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</a:rPr>
                        <a:t>4,29</a:t>
                      </a:r>
                      <a:endParaRPr lang="pt-BR" sz="1600" b="1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</a:rPr>
                        <a:t>9.079</a:t>
                      </a:r>
                      <a:endParaRPr lang="pt-BR" sz="16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3582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64096"/>
          </a:xfrm>
        </p:spPr>
        <p:txBody>
          <a:bodyPr>
            <a:norm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</a:rPr>
              <a:t>DISTRIBUIÇÃO </a:t>
            </a:r>
            <a:r>
              <a:rPr lang="pt-BR" sz="2600" b="1" dirty="0">
                <a:solidFill>
                  <a:srgbClr val="FF0000"/>
                </a:solidFill>
              </a:rPr>
              <a:t>ESPACIAL DA RENDA NO BRASIL</a:t>
            </a:r>
            <a:endParaRPr lang="pt-BR" sz="2600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268760"/>
            <a:ext cx="820891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79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864096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solidFill>
                  <a:srgbClr val="FF0000"/>
                </a:solidFill>
              </a:rPr>
              <a:t>COFECON</a:t>
            </a:r>
            <a:endParaRPr lang="pt-BR" sz="4000" b="1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47260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Planejamento </a:t>
            </a:r>
            <a:r>
              <a:rPr lang="pt-BR" b="1" dirty="0" smtClean="0">
                <a:solidFill>
                  <a:srgbClr val="7030A0"/>
                </a:solidFill>
              </a:rPr>
              <a:t>Logístico do </a:t>
            </a:r>
            <a:r>
              <a:rPr lang="pt-BR" b="1" dirty="0" smtClean="0">
                <a:solidFill>
                  <a:srgbClr val="7030A0"/>
                </a:solidFill>
              </a:rPr>
              <a:t>Centro-Oeste</a:t>
            </a:r>
          </a:p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Questão central: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.Grande produção agrícola e enormes distâncias dos centros consumidores, polos processadores  e portos exportadores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. Custo de transporte restringe competitividade</a:t>
            </a:r>
          </a:p>
          <a:p>
            <a:pPr marL="0" indent="0" algn="ctr">
              <a:buNone/>
            </a:pP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Necessário: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. Formular estratégia de desenvolvimento regional</a:t>
            </a:r>
            <a:endParaRPr lang="pt-BR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. Ampliar investimentos na infraestrutura de transporte;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. Ampliar o processamento agrícola na Região</a:t>
            </a:r>
            <a:endParaRPr lang="pt-B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5270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576064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COFECON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83264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Principais investimentos na área de transportes.</a:t>
            </a:r>
          </a:p>
          <a:p>
            <a:pPr marL="0" indent="0" algn="ctr">
              <a:buNone/>
            </a:pPr>
            <a:r>
              <a:rPr lang="pt-BR" sz="2400" b="1" dirty="0" smtClean="0">
                <a:solidFill>
                  <a:srgbClr val="FF0000"/>
                </a:solidFill>
              </a:rPr>
              <a:t>Alternativas de escoamento da produção pelas saídas norte: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. Porto Velho, Itacoatiara, Vila do Conde/Santana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. </a:t>
            </a:r>
            <a:r>
              <a:rPr lang="pt-BR" b="1" dirty="0" err="1" smtClean="0">
                <a:solidFill>
                  <a:srgbClr val="7030A0"/>
                </a:solidFill>
              </a:rPr>
              <a:t>Miritituba</a:t>
            </a:r>
            <a:r>
              <a:rPr lang="pt-BR" b="1" dirty="0" smtClean="0">
                <a:solidFill>
                  <a:srgbClr val="7030A0"/>
                </a:solidFill>
              </a:rPr>
              <a:t>, Santarém, </a:t>
            </a:r>
            <a:r>
              <a:rPr lang="pt-BR" b="1" dirty="0">
                <a:solidFill>
                  <a:srgbClr val="7030A0"/>
                </a:solidFill>
              </a:rPr>
              <a:t>Vila do </a:t>
            </a:r>
            <a:r>
              <a:rPr lang="pt-BR" b="1" dirty="0" smtClean="0">
                <a:solidFill>
                  <a:srgbClr val="7030A0"/>
                </a:solidFill>
              </a:rPr>
              <a:t>Conde/Santana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. Itaqui</a:t>
            </a:r>
          </a:p>
          <a:p>
            <a:pPr marL="0" indent="0" algn="ctr">
              <a:buNone/>
            </a:pPr>
            <a:r>
              <a:rPr lang="pt-BR" sz="2400" b="1" dirty="0" smtClean="0">
                <a:solidFill>
                  <a:srgbClr val="FF0000"/>
                </a:solidFill>
              </a:rPr>
              <a:t>Alternativas </a:t>
            </a:r>
            <a:r>
              <a:rPr lang="pt-BR" sz="2400" b="1" dirty="0">
                <a:solidFill>
                  <a:srgbClr val="FF0000"/>
                </a:solidFill>
              </a:rPr>
              <a:t>de escoamento da produção pelas saídas </a:t>
            </a:r>
            <a:r>
              <a:rPr lang="pt-BR" sz="2400" b="1" dirty="0" smtClean="0">
                <a:solidFill>
                  <a:srgbClr val="FF0000"/>
                </a:solidFill>
              </a:rPr>
              <a:t>sul/leste: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. Tradicionais: Santos, Paranaguá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. Pouco usuais: </a:t>
            </a:r>
            <a:r>
              <a:rPr lang="pt-BR" b="1" dirty="0" err="1" smtClean="0">
                <a:solidFill>
                  <a:srgbClr val="7030A0"/>
                </a:solidFill>
              </a:rPr>
              <a:t>Sepetiba</a:t>
            </a:r>
            <a:r>
              <a:rPr lang="pt-BR" b="1" dirty="0" smtClean="0">
                <a:solidFill>
                  <a:srgbClr val="7030A0"/>
                </a:solidFill>
              </a:rPr>
              <a:t>, Tubarão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. Novas: Açu, Ilhéus (Ferrovia)</a:t>
            </a:r>
          </a:p>
          <a:p>
            <a:pPr marL="0" indent="0" algn="ctr">
              <a:buNone/>
            </a:pPr>
            <a:r>
              <a:rPr lang="pt-BR" sz="2400" b="1" dirty="0" smtClean="0">
                <a:solidFill>
                  <a:srgbClr val="FF0000"/>
                </a:solidFill>
              </a:rPr>
              <a:t>Outras:</a:t>
            </a:r>
          </a:p>
          <a:p>
            <a:pPr marL="0" indent="0" algn="ctr">
              <a:buNone/>
            </a:pPr>
            <a:r>
              <a:rPr lang="pt-BR" b="1" dirty="0">
                <a:solidFill>
                  <a:srgbClr val="7030A0"/>
                </a:solidFill>
              </a:rPr>
              <a:t>. Portos do </a:t>
            </a:r>
            <a:r>
              <a:rPr lang="pt-BR" b="1" dirty="0" smtClean="0">
                <a:solidFill>
                  <a:srgbClr val="7030A0"/>
                </a:solidFill>
              </a:rPr>
              <a:t>Pacífico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7030A0"/>
                </a:solidFill>
              </a:rPr>
              <a:t>. Hidrovia </a:t>
            </a:r>
            <a:r>
              <a:rPr lang="pt-BR" b="1" smtClean="0">
                <a:solidFill>
                  <a:srgbClr val="7030A0"/>
                </a:solidFill>
              </a:rPr>
              <a:t>do Paraná-Paraguai</a:t>
            </a:r>
            <a:endParaRPr lang="pt-BR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pt-B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6330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20080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COFECON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4726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7200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sz="7200" b="1" dirty="0" smtClean="0">
                <a:solidFill>
                  <a:srgbClr val="7030A0"/>
                </a:solidFill>
              </a:rPr>
              <a:t>www.cofecon.org.br</a:t>
            </a:r>
            <a:endParaRPr lang="pt-BR" sz="7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0554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731</Words>
  <Application>Microsoft Office PowerPoint</Application>
  <PresentationFormat>Apresentação na tela (4:3)</PresentationFormat>
  <Paragraphs>373</Paragraphs>
  <Slides>34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Times New Roman</vt:lpstr>
      <vt:lpstr>Tema do Office</vt:lpstr>
      <vt:lpstr> COFECON </vt:lpstr>
      <vt:lpstr> DISTRIBUIÇÃO ESPACIAL DA RENDA NO BRASIL </vt:lpstr>
      <vt:lpstr> DISTRIBUIÇÃO ESPACIAL DA RENDA NO BRASIL </vt:lpstr>
      <vt:lpstr> DISTRIBUIÇÃO ESPACIAL DA RENDA NO BRASIL  Desempenho Macrorregional </vt:lpstr>
      <vt:lpstr> DISTRIBUIÇÃO ESPACIAL DA RENDA NO BRASIL </vt:lpstr>
      <vt:lpstr> DISTRIBUIÇÃO ESPACIAL DA RENDA NO BRASIL </vt:lpstr>
      <vt:lpstr> DISTRIBUIÇÃO ESPACIAL DA RENDA NO BRASIL </vt:lpstr>
      <vt:lpstr> DISTRIBUIÇÃO ESPACIAL DA RENDA NO BRASIL </vt:lpstr>
      <vt:lpstr> DISTRIBUIÇÃO ESPACIAL DA RENDA NO BRASIL </vt:lpstr>
      <vt:lpstr> DISTRIBUIÇÃO ESPACIAL DA RENDA NO BRASIL </vt:lpstr>
      <vt:lpstr> DISTRIBUIÇÃO ESPACIAL DA RENDA NO BRASIL </vt:lpstr>
      <vt:lpstr>DISTRIBUIÇÃO ESPACIAL DA RENDA NO BRASIL</vt:lpstr>
      <vt:lpstr>DISTRIBUIÇÃO ESPACIAL DA RENDA NO BRASIL</vt:lpstr>
      <vt:lpstr>DISTRIBUIÇÃO ESPACIAL DA RENDA NO BRASIL</vt:lpstr>
      <vt:lpstr>DISTRIBUIÇÃO ESPACIAL DA RENDA NO BRASIL</vt:lpstr>
      <vt:lpstr>DISTRIBUIÇÃO ESPACIAL DA RENDA NO BRASIL</vt:lpstr>
      <vt:lpstr>DISTRIBUIÇÃO ESPACIAL DA RENDA NO BRASIL</vt:lpstr>
      <vt:lpstr>COFECON</vt:lpstr>
      <vt:lpstr>COFECON</vt:lpstr>
      <vt:lpstr>DISTRIBUIÇÃO ESPACIAL DA RENDA NO BRASIL</vt:lpstr>
      <vt:lpstr>DISTRIBUIÇÃO ESPACIAL DA RENDA NO BRASIL</vt:lpstr>
      <vt:lpstr>DISTRIBUIÇÃO ESPACIAL DA RENDA NO BRASIL</vt:lpstr>
      <vt:lpstr>DISTRIBUIÇÃO ESPACIAL DA RENDA NO BRASIL</vt:lpstr>
      <vt:lpstr>DISTRIBUIÇÃO ESPACIAL DA RENDA NO BRASIL</vt:lpstr>
      <vt:lpstr>DISTRIBUIÇÃO ESPACIAL DA RENDA NO BRASIL</vt:lpstr>
      <vt:lpstr>DISTRIBUIÇÃO ESPACIAL DA RENDA NO BRASIL</vt:lpstr>
      <vt:lpstr>DISTRIBUIÇÃO ESPACIAL DA RENDA NO BRASIL</vt:lpstr>
      <vt:lpstr>DISTRIBUIÇÃO ESPACIAL DA RENDA NO BRASIL</vt:lpstr>
      <vt:lpstr>DISTRIBUIÇÃO ESPACIAL DA RENDA NO BRASIL</vt:lpstr>
      <vt:lpstr> DISTRIBUIÇÃO ESPACIAL DA RENDA NO BRASIL </vt:lpstr>
      <vt:lpstr>DISTRIBUIÇÃO ESPACIAL DA RENDA NO BRASIL</vt:lpstr>
      <vt:lpstr>COFECON</vt:lpstr>
      <vt:lpstr>COFECON</vt:lpstr>
      <vt:lpstr>COFECON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CONSELHO FEDERAL DE ECONOMIA</dc:title>
  <dc:creator>Júlio Flávio Gameiro Miragaya</dc:creator>
  <cp:lastModifiedBy>Júlio Flávio Gameiro Miragaya</cp:lastModifiedBy>
  <cp:revision>43</cp:revision>
  <cp:lastPrinted>2011-04-12T16:48:50Z</cp:lastPrinted>
  <dcterms:created xsi:type="dcterms:W3CDTF">2011-04-04T13:42:22Z</dcterms:created>
  <dcterms:modified xsi:type="dcterms:W3CDTF">2014-11-17T10:50:56Z</dcterms:modified>
</cp:coreProperties>
</file>