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96" r:id="rId3"/>
    <p:sldId id="258" r:id="rId4"/>
    <p:sldId id="265" r:id="rId5"/>
    <p:sldId id="259" r:id="rId6"/>
    <p:sldId id="260" r:id="rId7"/>
    <p:sldId id="293" r:id="rId8"/>
    <p:sldId id="261" r:id="rId9"/>
    <p:sldId id="262" r:id="rId10"/>
    <p:sldId id="268" r:id="rId11"/>
    <p:sldId id="272" r:id="rId12"/>
    <p:sldId id="273" r:id="rId13"/>
    <p:sldId id="274" r:id="rId14"/>
    <p:sldId id="275" r:id="rId15"/>
    <p:sldId id="292" r:id="rId16"/>
    <p:sldId id="276" r:id="rId17"/>
    <p:sldId id="277" r:id="rId18"/>
    <p:sldId id="278" r:id="rId19"/>
    <p:sldId id="279" r:id="rId20"/>
    <p:sldId id="280" r:id="rId21"/>
    <p:sldId id="281" r:id="rId22"/>
    <p:sldId id="283" r:id="rId23"/>
    <p:sldId id="284" r:id="rId24"/>
    <p:sldId id="285" r:id="rId25"/>
    <p:sldId id="294" r:id="rId26"/>
    <p:sldId id="286" r:id="rId27"/>
    <p:sldId id="287" r:id="rId28"/>
    <p:sldId id="282" r:id="rId29"/>
    <p:sldId id="288" r:id="rId30"/>
    <p:sldId id="289" r:id="rId31"/>
    <p:sldId id="290" r:id="rId32"/>
    <p:sldId id="291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07" autoAdjust="0"/>
    <p:restoredTop sz="94660"/>
  </p:normalViewPr>
  <p:slideViewPr>
    <p:cSldViewPr>
      <p:cViewPr varScale="1">
        <p:scale>
          <a:sx n="86" d="100"/>
          <a:sy n="86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D:\Ativos%20Financeiros%20vs%20PI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33"/>
  <c:chart>
    <c:title>
      <c:tx>
        <c:rich>
          <a:bodyPr/>
          <a:lstStyle/>
          <a:p>
            <a:pPr>
              <a:defRPr/>
            </a:pPr>
            <a:r>
              <a:rPr lang="pt-BR" dirty="0"/>
              <a:t>Distribuição da Carga </a:t>
            </a:r>
            <a:r>
              <a:rPr lang="pt-BR" dirty="0" smtClean="0"/>
              <a:t>Tributária Segundo a Renda Familiar</a:t>
            </a:r>
            <a:endParaRPr lang="pt-BR" dirty="0"/>
          </a:p>
        </c:rich>
      </c:tx>
      <c:layout>
        <c:manualLayout>
          <c:xMode val="edge"/>
          <c:yMode val="edge"/>
          <c:x val="0.12630365895280904"/>
          <c:y val="1.7935860233985301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Plan1!$C$1</c:f>
              <c:strCache>
                <c:ptCount val="1"/>
                <c:pt idx="0">
                  <c:v>Carga Tributária Bruta - 2008 (%)</c:v>
                </c:pt>
              </c:strCache>
            </c:strRef>
          </c:tx>
          <c:spPr>
            <a:solidFill>
              <a:schemeClr val="bg1"/>
            </a:solidFill>
          </c:spPr>
          <c:dLbls>
            <c:dLbl>
              <c:idx val="0"/>
              <c:layout>
                <c:manualLayout>
                  <c:x val="-7.9445627162547505E-3"/>
                  <c:y val="2.9893100389975502E-3"/>
                </c:manualLayout>
              </c:layout>
              <c:spPr/>
              <c:txPr>
                <a:bodyPr rot="0" anchor="t" anchorCtr="0"/>
                <a:lstStyle/>
                <a:p>
                  <a:pPr>
                    <a:defRPr sz="1100" b="1"/>
                  </a:pPr>
                  <a:endParaRPr lang="pt-BR"/>
                </a:p>
              </c:txPr>
              <c:showVal val="1"/>
            </c:dLbl>
            <c:dLbl>
              <c:idx val="1"/>
              <c:layout>
                <c:manualLayout>
                  <c:x val="-6.3556501730038005E-3"/>
                  <c:y val="8.9679301169926506E-3"/>
                </c:manualLayout>
              </c:layout>
              <c:showVal val="1"/>
            </c:dLbl>
            <c:dLbl>
              <c:idx val="2"/>
              <c:layout>
                <c:manualLayout>
                  <c:x val="-1.112238780275665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7.9445627162547505E-3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-1.4300212889258493E-2"/>
                  <c:y val="-2.9893100389975502E-3"/>
                </c:manualLayout>
              </c:layout>
              <c:showVal val="1"/>
            </c:dLbl>
            <c:dLbl>
              <c:idx val="5"/>
              <c:layout>
                <c:manualLayout>
                  <c:x val="-1.2711300346007601E-2"/>
                  <c:y val="-2.9893100389975502E-3"/>
                </c:manualLayout>
              </c:layout>
              <c:showVal val="1"/>
            </c:dLbl>
            <c:dLbl>
              <c:idx val="6"/>
              <c:layout>
                <c:manualLayout>
                  <c:x val="-1.112238780275665E-2"/>
                  <c:y val="8.9679301169926506E-3"/>
                </c:manualLayout>
              </c:layout>
              <c:showVal val="1"/>
            </c:dLbl>
            <c:dLbl>
              <c:idx val="7"/>
              <c:layout>
                <c:manualLayout>
                  <c:x val="-1.5889125432509501E-2"/>
                  <c:y val="2.9893100389975502E-3"/>
                </c:manualLayout>
              </c:layout>
              <c:showVal val="1"/>
            </c:dLbl>
            <c:dLbl>
              <c:idx val="8"/>
              <c:layout>
                <c:manualLayout>
                  <c:x val="-1.2711300346007601E-2"/>
                  <c:y val="5.9786200779951004E-3"/>
                </c:manualLayout>
              </c:layout>
              <c:showVal val="1"/>
            </c:dLbl>
            <c:dLbl>
              <c:idx val="9"/>
              <c:layout>
                <c:manualLayout>
                  <c:x val="-1.2711425457231479E-2"/>
                  <c:y val="0"/>
                </c:manualLayout>
              </c:layout>
              <c:showVal val="1"/>
            </c:dLbl>
            <c:txPr>
              <a:bodyPr rot="0"/>
              <a:lstStyle/>
              <a:p>
                <a:pPr>
                  <a:defRPr sz="1100" b="1"/>
                </a:pPr>
                <a:endParaRPr lang="pt-BR"/>
              </a:p>
            </c:txPr>
            <c:showVal val="1"/>
          </c:dLbls>
          <c:cat>
            <c:strRef>
              <c:f>Plan1!$B$2:$B$11</c:f>
              <c:strCache>
                <c:ptCount val="10"/>
                <c:pt idx="0">
                  <c:v>até 2 SM</c:v>
                </c:pt>
                <c:pt idx="1">
                  <c:v>2 a 3</c:v>
                </c:pt>
                <c:pt idx="2">
                  <c:v>3 a 5</c:v>
                </c:pt>
                <c:pt idx="3">
                  <c:v>5 a 6</c:v>
                </c:pt>
                <c:pt idx="4">
                  <c:v>6 a 8</c:v>
                </c:pt>
                <c:pt idx="5">
                  <c:v>8 a 10</c:v>
                </c:pt>
                <c:pt idx="6">
                  <c:v>10 a 15</c:v>
                </c:pt>
                <c:pt idx="7">
                  <c:v>15 a 20</c:v>
                </c:pt>
                <c:pt idx="8">
                  <c:v>20 a 30</c:v>
                </c:pt>
                <c:pt idx="9">
                  <c:v>mais de 30 SM</c:v>
                </c:pt>
              </c:strCache>
            </c:strRef>
          </c:cat>
          <c:val>
            <c:numRef>
              <c:f>Plan1!$C$2:$C$11</c:f>
              <c:numCache>
                <c:formatCode>0.0</c:formatCode>
                <c:ptCount val="10"/>
                <c:pt idx="0">
                  <c:v>53.900000000000006</c:v>
                </c:pt>
                <c:pt idx="1">
                  <c:v>41.9</c:v>
                </c:pt>
                <c:pt idx="2">
                  <c:v>37.4</c:v>
                </c:pt>
                <c:pt idx="3">
                  <c:v>35.299999999999997</c:v>
                </c:pt>
                <c:pt idx="4">
                  <c:v>35</c:v>
                </c:pt>
                <c:pt idx="5">
                  <c:v>35</c:v>
                </c:pt>
                <c:pt idx="6">
                  <c:v>33.700000000000003</c:v>
                </c:pt>
                <c:pt idx="7">
                  <c:v>31.3</c:v>
                </c:pt>
                <c:pt idx="8">
                  <c:v>31.7</c:v>
                </c:pt>
                <c:pt idx="9">
                  <c:v>28.999999999999996</c:v>
                </c:pt>
              </c:numCache>
            </c:numRef>
          </c:val>
        </c:ser>
        <c:ser>
          <c:idx val="1"/>
          <c:order val="1"/>
          <c:tx>
            <c:strRef>
              <c:f>Plan1!$D$1</c:f>
              <c:strCache>
                <c:ptCount val="1"/>
                <c:pt idx="0">
                  <c:v>Dias de Trabalho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Val val="1"/>
          </c:dLbls>
          <c:cat>
            <c:strRef>
              <c:f>Plan1!$B$2:$B$11</c:f>
              <c:strCache>
                <c:ptCount val="10"/>
                <c:pt idx="0">
                  <c:v>até 2 SM</c:v>
                </c:pt>
                <c:pt idx="1">
                  <c:v>2 a 3</c:v>
                </c:pt>
                <c:pt idx="2">
                  <c:v>3 a 5</c:v>
                </c:pt>
                <c:pt idx="3">
                  <c:v>5 a 6</c:v>
                </c:pt>
                <c:pt idx="4">
                  <c:v>6 a 8</c:v>
                </c:pt>
                <c:pt idx="5">
                  <c:v>8 a 10</c:v>
                </c:pt>
                <c:pt idx="6">
                  <c:v>10 a 15</c:v>
                </c:pt>
                <c:pt idx="7">
                  <c:v>15 a 20</c:v>
                </c:pt>
                <c:pt idx="8">
                  <c:v>20 a 30</c:v>
                </c:pt>
                <c:pt idx="9">
                  <c:v>mais de 30 SM</c:v>
                </c:pt>
              </c:strCache>
            </c:strRef>
          </c:cat>
          <c:val>
            <c:numRef>
              <c:f>Plan1!$D$2:$D$11</c:f>
              <c:numCache>
                <c:formatCode>General</c:formatCode>
                <c:ptCount val="10"/>
                <c:pt idx="0">
                  <c:v>197</c:v>
                </c:pt>
                <c:pt idx="1">
                  <c:v>153</c:v>
                </c:pt>
                <c:pt idx="2">
                  <c:v>137</c:v>
                </c:pt>
                <c:pt idx="3">
                  <c:v>129</c:v>
                </c:pt>
                <c:pt idx="4">
                  <c:v>128</c:v>
                </c:pt>
                <c:pt idx="5">
                  <c:v>128</c:v>
                </c:pt>
                <c:pt idx="6">
                  <c:v>123</c:v>
                </c:pt>
                <c:pt idx="7">
                  <c:v>115</c:v>
                </c:pt>
                <c:pt idx="8">
                  <c:v>116</c:v>
                </c:pt>
                <c:pt idx="9">
                  <c:v>106</c:v>
                </c:pt>
              </c:numCache>
            </c:numRef>
          </c:val>
        </c:ser>
        <c:dLbls/>
        <c:gapWidth val="75"/>
        <c:axId val="95509504"/>
        <c:axId val="95519488"/>
      </c:barChart>
      <c:catAx>
        <c:axId val="955095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pt-BR"/>
          </a:p>
        </c:txPr>
        <c:crossAx val="95519488"/>
        <c:crosses val="autoZero"/>
        <c:auto val="1"/>
        <c:lblAlgn val="ctr"/>
        <c:lblOffset val="100"/>
      </c:catAx>
      <c:valAx>
        <c:axId val="95519488"/>
        <c:scaling>
          <c:orientation val="minMax"/>
        </c:scaling>
        <c:axPos val="l"/>
        <c:majorGridlines/>
        <c:numFmt formatCode="0.0" sourceLinked="1"/>
        <c:majorTickMark val="none"/>
        <c:tickLblPos val="none"/>
        <c:crossAx val="95509504"/>
        <c:crosses val="autoZero"/>
        <c:crossBetween val="between"/>
      </c:valAx>
      <c:spPr>
        <a:noFill/>
      </c:spPr>
    </c:plotArea>
    <c:legend>
      <c:legendPos val="b"/>
      <c:layout/>
    </c:legend>
    <c:plotVisOnly val="1"/>
    <c:dispBlanksAs val="gap"/>
  </c:chart>
  <c:spPr>
    <a:noFill/>
  </c:spPr>
  <c:txPr>
    <a:bodyPr/>
    <a:lstStyle/>
    <a:p>
      <a:pPr>
        <a:defRPr sz="1800"/>
      </a:pPr>
      <a:endParaRPr lang="pt-B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400" dirty="0"/>
              <a:t>Valor global dos ativos financeiros e PIB mundial</a:t>
            </a: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Plan1!$B$1</c:f>
              <c:strCache>
                <c:ptCount val="1"/>
                <c:pt idx="0">
                  <c:v>ATIVOS FINANCEIROS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Plan1!$A$2:$A$17</c:f>
              <c:numCache>
                <c:formatCode>General</c:formatCode>
                <c:ptCount val="16"/>
                <c:pt idx="0">
                  <c:v>1980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Plan1!$B$2:$B$17</c:f>
              <c:numCache>
                <c:formatCode>General</c:formatCode>
                <c:ptCount val="16"/>
                <c:pt idx="0">
                  <c:v>12</c:v>
                </c:pt>
                <c:pt idx="1">
                  <c:v>43</c:v>
                </c:pt>
                <c:pt idx="2">
                  <c:v>66</c:v>
                </c:pt>
                <c:pt idx="3">
                  <c:v>94</c:v>
                </c:pt>
                <c:pt idx="4">
                  <c:v>92</c:v>
                </c:pt>
                <c:pt idx="5">
                  <c:v>96</c:v>
                </c:pt>
                <c:pt idx="6">
                  <c:v>117</c:v>
                </c:pt>
                <c:pt idx="7">
                  <c:v>134</c:v>
                </c:pt>
                <c:pt idx="8">
                  <c:v>142</c:v>
                </c:pt>
                <c:pt idx="9">
                  <c:v>167</c:v>
                </c:pt>
                <c:pt idx="10">
                  <c:v>194</c:v>
                </c:pt>
                <c:pt idx="11">
                  <c:v>150</c:v>
                </c:pt>
                <c:pt idx="12">
                  <c:v>242</c:v>
                </c:pt>
                <c:pt idx="13">
                  <c:v>250</c:v>
                </c:pt>
                <c:pt idx="14">
                  <c:v>255.8</c:v>
                </c:pt>
                <c:pt idx="15">
                  <c:v>273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PIB MUNDIAL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Plan1!$A$2:$A$17</c:f>
              <c:numCache>
                <c:formatCode>General</c:formatCode>
                <c:ptCount val="16"/>
                <c:pt idx="0">
                  <c:v>1980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Plan1!$C$2:$C$17</c:f>
              <c:numCache>
                <c:formatCode>General</c:formatCode>
                <c:ptCount val="16"/>
                <c:pt idx="0">
                  <c:v>10</c:v>
                </c:pt>
                <c:pt idx="1">
                  <c:v>21.5</c:v>
                </c:pt>
                <c:pt idx="2">
                  <c:v>29.4</c:v>
                </c:pt>
                <c:pt idx="3">
                  <c:v>31.7</c:v>
                </c:pt>
                <c:pt idx="4">
                  <c:v>31.6</c:v>
                </c:pt>
                <c:pt idx="5">
                  <c:v>32.800000000000011</c:v>
                </c:pt>
                <c:pt idx="6">
                  <c:v>36.9</c:v>
                </c:pt>
                <c:pt idx="7">
                  <c:v>41.6</c:v>
                </c:pt>
                <c:pt idx="8">
                  <c:v>44.8</c:v>
                </c:pt>
                <c:pt idx="9">
                  <c:v>48</c:v>
                </c:pt>
                <c:pt idx="10">
                  <c:v>51.6</c:v>
                </c:pt>
                <c:pt idx="11">
                  <c:v>55.3</c:v>
                </c:pt>
                <c:pt idx="12">
                  <c:v>57.8</c:v>
                </c:pt>
                <c:pt idx="13">
                  <c:v>63.2</c:v>
                </c:pt>
                <c:pt idx="14">
                  <c:v>69.900000000000006</c:v>
                </c:pt>
                <c:pt idx="15">
                  <c:v>72.2</c:v>
                </c:pt>
              </c:numCache>
            </c:numRef>
          </c:val>
        </c:ser>
        <c:dLbls/>
        <c:marker val="1"/>
        <c:axId val="86115456"/>
        <c:axId val="86116992"/>
      </c:lineChart>
      <c:catAx>
        <c:axId val="861154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6116992"/>
        <c:crosses val="autoZero"/>
        <c:auto val="1"/>
        <c:lblAlgn val="ctr"/>
        <c:lblOffset val="100"/>
      </c:catAx>
      <c:valAx>
        <c:axId val="861169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611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BAAF6-FB38-4F4C-9C2B-4F6B7249EDB4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08CBA-4924-4930-A1A6-408FD33A32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18/11/2014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59632" y="260648"/>
            <a:ext cx="6768752" cy="1872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latin typeface="Calibri" pitchFamily="34" charset="0"/>
              </a:rPr>
              <a:t>X ENCONTRO DOS ECONOMISTAS DA REGIÃO CENTRO-OESTE – CAMPO GRANDE/MS, NOVEMBRO/2014.</a:t>
            </a:r>
            <a:br>
              <a:rPr lang="pt-BR" sz="2800" dirty="0" smtClean="0">
                <a:latin typeface="Calibri" pitchFamily="34" charset="0"/>
              </a:rPr>
            </a:br>
            <a:r>
              <a:rPr lang="pt-BR" sz="2800" dirty="0" smtClean="0">
                <a:latin typeface="Calibri" pitchFamily="34" charset="0"/>
              </a:rPr>
              <a:t>Palestra: SOCIEDADE E TRIBUTAÇÃO</a:t>
            </a:r>
            <a:endParaRPr lang="pt-BR" sz="2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131840" y="5229200"/>
            <a:ext cx="5360987" cy="6229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Econ. Paulo Dantas da Costa</a:t>
            </a:r>
          </a:p>
        </p:txBody>
      </p:sp>
      <p:pic>
        <p:nvPicPr>
          <p:cNvPr id="5" name="Imagem 4" descr="simbolo_h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774" y="2132856"/>
            <a:ext cx="3096386" cy="31182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8686800" cy="482453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foco vigente: O QUANTO</a:t>
            </a:r>
            <a:endParaRPr lang="pt-BR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pt-BR" b="1" dirty="0" smtClean="0">
                <a:solidFill>
                  <a:schemeClr val="tx1"/>
                </a:solidFill>
              </a:rPr>
              <a:t>Aspectos essenciais não examinados: QUEM paga e QUEM não paga</a:t>
            </a:r>
          </a:p>
          <a:p>
            <a:pPr>
              <a:buNone/>
            </a:pPr>
            <a:endParaRPr lang="pt-BR" sz="14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pt-BR" b="1" dirty="0" smtClean="0">
                <a:solidFill>
                  <a:schemeClr val="tx1"/>
                </a:solidFill>
              </a:rPr>
              <a:t>Papel da mídia na divulgação de esdrúxulos opinativos:</a:t>
            </a:r>
          </a:p>
          <a:p>
            <a:pPr>
              <a:buNone/>
            </a:pPr>
            <a:endParaRPr lang="pt-BR" sz="1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    	Comparação com o quinto em favor da coroa 		portuguesa;</a:t>
            </a:r>
          </a:p>
          <a:p>
            <a:pPr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       Imprecisão sobre a posição no ranking mundial;</a:t>
            </a:r>
          </a:p>
          <a:p>
            <a:pPr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    	Tributação sobre produtos não essenciais;</a:t>
            </a:r>
          </a:p>
          <a:p>
            <a:pPr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	Dias de trabalho vis-à-vis arrecadação.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xmlns="" val="3420123141"/>
              </p:ext>
            </p:extLst>
          </p:nvPr>
        </p:nvGraphicFramePr>
        <p:xfrm>
          <a:off x="539552" y="908720"/>
          <a:ext cx="799288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6156176" y="587727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IPEA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1639342"/>
            <a:ext cx="8507288" cy="4525962"/>
          </a:xfrm>
        </p:spPr>
        <p:txBody>
          <a:bodyPr/>
          <a:lstStyle/>
          <a:p>
            <a:pPr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A arrecadação é atividade de ESTADO.</a:t>
            </a:r>
            <a:endParaRPr lang="pt-BR" dirty="0" smtClean="0">
              <a:solidFill>
                <a:schemeClr val="tx1"/>
              </a:solidFill>
            </a:endParaRP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Individuo    comunidade    sociedade    Estado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O Estado antigo.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O Estado liberal.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O Estado de bem-estar social.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2514144" y="310491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>
            <a:off x="5004048" y="315418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>
            <a:off x="7184772" y="315319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	</a:t>
            </a:r>
            <a:r>
              <a:rPr lang="pt-BR" dirty="0">
                <a:solidFill>
                  <a:schemeClr val="tx1"/>
                </a:solidFill>
              </a:rPr>
              <a:t>A indicação de um Estado democrático e social de direito </a:t>
            </a:r>
            <a:r>
              <a:rPr lang="pt-BR" u="sng" dirty="0">
                <a:solidFill>
                  <a:schemeClr val="tx1"/>
                </a:solidFill>
              </a:rPr>
              <a:t>surgiu</a:t>
            </a:r>
            <a:r>
              <a:rPr lang="pt-BR" dirty="0">
                <a:solidFill>
                  <a:schemeClr val="tx1"/>
                </a:solidFill>
              </a:rPr>
              <a:t> por meio da Lei Fundamental da </a:t>
            </a:r>
            <a:r>
              <a:rPr lang="pt-BR" u="sng" dirty="0">
                <a:solidFill>
                  <a:schemeClr val="tx1"/>
                </a:solidFill>
              </a:rPr>
              <a:t>República Federal da Alemanha, em 1949.</a:t>
            </a:r>
            <a:r>
              <a:rPr lang="pt-BR" dirty="0">
                <a:solidFill>
                  <a:schemeClr val="tx1"/>
                </a:solidFill>
              </a:rPr>
              <a:t> Nos Estados escandinavos, o Estado de bem-estar social os avanços são mais efetivos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    </a:t>
            </a:r>
            <a:r>
              <a:rPr lang="pt-BR" u="sng" dirty="0" smtClean="0">
                <a:solidFill>
                  <a:schemeClr val="tx1"/>
                </a:solidFill>
              </a:rPr>
              <a:t>Da </a:t>
            </a:r>
            <a:r>
              <a:rPr lang="pt-BR" u="sng" dirty="0">
                <a:solidFill>
                  <a:schemeClr val="tx1"/>
                </a:solidFill>
              </a:rPr>
              <a:t>opção </a:t>
            </a:r>
            <a:r>
              <a:rPr lang="pt-BR" u="sng" dirty="0" smtClean="0">
                <a:solidFill>
                  <a:schemeClr val="tx1"/>
                </a:solidFill>
              </a:rPr>
              <a:t>brasileira</a:t>
            </a:r>
            <a:r>
              <a:rPr lang="pt-BR" dirty="0" smtClean="0">
                <a:solidFill>
                  <a:schemeClr val="tx1"/>
                </a:solidFill>
              </a:rPr>
              <a:t> pelo </a:t>
            </a:r>
            <a:r>
              <a:rPr lang="pt-BR" dirty="0">
                <a:solidFill>
                  <a:schemeClr val="tx1"/>
                </a:solidFill>
              </a:rPr>
              <a:t>Estado social </a:t>
            </a:r>
            <a:r>
              <a:rPr lang="pt-BR" dirty="0" smtClean="0">
                <a:solidFill>
                  <a:schemeClr val="tx1"/>
                </a:solidFill>
              </a:rPr>
              <a:t>posta no preâmbulo da CF: </a:t>
            </a:r>
            <a:r>
              <a:rPr lang="pt-BR" dirty="0">
                <a:solidFill>
                  <a:schemeClr val="tx1"/>
                </a:solidFill>
              </a:rPr>
              <a:t>“Nós, representantes do povo brasileiro, reunidos em Assembleia Nacional Constituinte para instituir um Estado democrático, destinado a assegurar o exercício dos </a:t>
            </a:r>
            <a:r>
              <a:rPr lang="pt-BR" u="sng" dirty="0">
                <a:solidFill>
                  <a:schemeClr val="tx1"/>
                </a:solidFill>
              </a:rPr>
              <a:t>direitos sociais</a:t>
            </a:r>
            <a:r>
              <a:rPr lang="pt-BR" dirty="0">
                <a:solidFill>
                  <a:schemeClr val="tx1"/>
                </a:solidFill>
              </a:rPr>
              <a:t> e individuais, a liberdade, a segurança, </a:t>
            </a:r>
            <a:r>
              <a:rPr lang="pt-BR" u="sng" dirty="0">
                <a:solidFill>
                  <a:schemeClr val="tx1"/>
                </a:solidFill>
              </a:rPr>
              <a:t>o bem-estar</a:t>
            </a:r>
            <a:r>
              <a:rPr lang="pt-BR" dirty="0">
                <a:solidFill>
                  <a:schemeClr val="tx1"/>
                </a:solidFill>
              </a:rPr>
              <a:t>, o desenvolvimento....”</a:t>
            </a:r>
            <a:endParaRPr lang="pt-BR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	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O estado de bem-estar social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836712"/>
            <a:ext cx="7560840" cy="5213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t-BR" sz="3200" dirty="0" smtClean="0"/>
              <a:t>   </a:t>
            </a:r>
            <a:r>
              <a:rPr lang="pt-BR" sz="3200" u="sng" dirty="0" smtClean="0"/>
              <a:t>Dos </a:t>
            </a:r>
            <a:r>
              <a:rPr lang="pt-BR" sz="3200" u="sng" dirty="0"/>
              <a:t>direitos sociais postos na CF:</a:t>
            </a:r>
            <a:r>
              <a:rPr lang="pt-BR" sz="3200" dirty="0"/>
              <a:t> “a educação, a saúde, a alimentação, o trabalho, a moradia, o lazer, a segurança, a previdência social, a proteção à maternidade e à infância, a assistência aos desamparados, na forma desta Constituição” Art. 6º</a:t>
            </a:r>
            <a:r>
              <a:rPr lang="pt-BR" sz="3200" dirty="0" smtClean="0"/>
              <a:t>.</a:t>
            </a: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pt-BR" sz="3200" dirty="0"/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t-BR" sz="3200" dirty="0" smtClean="0"/>
              <a:t>   Os limites entre Estado mínimo e de bem-estar social.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xmlns="" val="358079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Da comunidade mais primitiva.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i="1" dirty="0" smtClean="0">
                <a:solidFill>
                  <a:schemeClr val="tx1"/>
                </a:solidFill>
              </a:rPr>
              <a:t>Exemplo elementar.	</a:t>
            </a:r>
          </a:p>
          <a:p>
            <a:pPr algn="just">
              <a:buNone/>
            </a:pPr>
            <a:endParaRPr lang="pt-BR" i="1" dirty="0">
              <a:solidFill>
                <a:schemeClr val="tx1"/>
              </a:solidFill>
            </a:endParaRPr>
          </a:p>
          <a:p>
            <a:pPr algn="just">
              <a:buNone/>
            </a:pPr>
            <a:endParaRPr lang="pt-BR" i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i="1" dirty="0" smtClean="0">
                <a:solidFill>
                  <a:schemeClr val="tx1"/>
                </a:solidFill>
              </a:rPr>
              <a:t>“Parece impossível possa alguém enriquecer senão à custa das perdas de outrem”, Paul </a:t>
            </a:r>
            <a:r>
              <a:rPr lang="pt-BR" i="1" dirty="0" err="1" smtClean="0">
                <a:solidFill>
                  <a:schemeClr val="tx1"/>
                </a:solidFill>
              </a:rPr>
              <a:t>Hugon</a:t>
            </a:r>
            <a:r>
              <a:rPr lang="pt-BR" i="1" dirty="0" smtClean="0">
                <a:solidFill>
                  <a:schemeClr val="tx1"/>
                </a:solidFill>
              </a:rPr>
              <a:t>, no exame do pensamento econômico da Grécia antiga (</a:t>
            </a:r>
            <a:r>
              <a:rPr lang="pt-BR" i="1" dirty="0" err="1" smtClean="0">
                <a:solidFill>
                  <a:schemeClr val="tx1"/>
                </a:solidFill>
              </a:rPr>
              <a:t>HdDE</a:t>
            </a:r>
            <a:r>
              <a:rPr lang="pt-BR" i="1" dirty="0" smtClean="0">
                <a:solidFill>
                  <a:schemeClr val="tx1"/>
                </a:solidFill>
              </a:rPr>
              <a:t>).</a:t>
            </a:r>
          </a:p>
          <a:p>
            <a:pPr algn="just">
              <a:buNone/>
            </a:pPr>
            <a:endParaRPr lang="pt-BR" i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b="1" dirty="0" smtClean="0">
                <a:solidFill>
                  <a:schemeClr val="tx1"/>
                </a:solidFill>
              </a:rPr>
              <a:t>	</a:t>
            </a:r>
            <a:endParaRPr lang="pt-BR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OS </a:t>
            </a:r>
            <a:r>
              <a:rPr lang="pt-BR" b="1" dirty="0" err="1" smtClean="0">
                <a:solidFill>
                  <a:schemeClr val="tx1"/>
                </a:solidFill>
              </a:rPr>
              <a:t>modeloS</a:t>
            </a:r>
            <a:r>
              <a:rPr lang="pt-BR" b="1" dirty="0" smtClean="0">
                <a:solidFill>
                  <a:schemeClr val="tx1"/>
                </a:solidFill>
              </a:rPr>
              <a:t> de tributação.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pt-BR" sz="3600" dirty="0">
                <a:solidFill>
                  <a:schemeClr val="tx1"/>
                </a:solidFill>
              </a:rPr>
              <a:t>“</a:t>
            </a:r>
            <a:r>
              <a:rPr lang="pt-BR" b="1" i="1" dirty="0">
                <a:solidFill>
                  <a:schemeClr val="tx1"/>
                </a:solidFill>
              </a:rPr>
              <a:t>Um sistema tributário nada mais é do que a reunião de um conjunto de impostos, taxas e contribuições por meio dos quais o Estado obtém recursos para o exercício das suas funções básicas, como a oferta de bens e serviços essenciais para o bem-estar da coletividade. É, também, com os recursos arrecadados dos cidadãos que o Estado pode implementar uma política de gastos com implicações redistributivas da renda nacional de um País” Definição do Observatório da Equidade do CDES, 2010.</a:t>
            </a:r>
          </a:p>
          <a:p>
            <a:pPr algn="just">
              <a:buNone/>
            </a:pPr>
            <a:r>
              <a:rPr lang="pt-BR" b="1" dirty="0" smtClean="0">
                <a:solidFill>
                  <a:schemeClr val="tx1"/>
                </a:solidFill>
              </a:rPr>
              <a:t>	</a:t>
            </a:r>
            <a:endParaRPr lang="pt-BR" sz="3600" b="1" u="sng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    </a:t>
            </a:r>
            <a:r>
              <a:rPr lang="pt-BR" sz="3600" u="sng" dirty="0" smtClean="0">
                <a:solidFill>
                  <a:schemeClr val="tx1"/>
                </a:solidFill>
              </a:rPr>
              <a:t>Regra básica para um modelo ideal de tributação: </a:t>
            </a:r>
          </a:p>
          <a:p>
            <a:pPr algn="just">
              <a:buNone/>
            </a:pPr>
            <a:r>
              <a:rPr lang="pt-BR" b="1" i="1" dirty="0" smtClean="0">
                <a:solidFill>
                  <a:schemeClr val="tx1"/>
                </a:solidFill>
              </a:rPr>
              <a:t>	“Os tributos devem incidir mais intensamente sobre as elevadas rendas e sobre a riqueza, e, quando aplicados de forma indireta sobre os produtos, devem ter a incidência norteada pelo princípio da seletividade em função da essencialidade dos bens”.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 Modelo Tributário Brasileiro.</a:t>
            </a:r>
            <a:br>
              <a:rPr lang="pt-BR" dirty="0" smtClean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pt-BR" b="1" dirty="0" smtClean="0">
                <a:solidFill>
                  <a:schemeClr val="tx1"/>
                </a:solidFill>
              </a:rPr>
              <a:t>    BASE </a:t>
            </a:r>
            <a:r>
              <a:rPr lang="pt-BR" b="1" dirty="0" smtClean="0">
                <a:solidFill>
                  <a:schemeClr val="tx1"/>
                </a:solidFill>
              </a:rPr>
              <a:t>LEGAL: o CTN e a CF (art. 145 a 162).</a:t>
            </a:r>
          </a:p>
          <a:p>
            <a:pPr algn="just"/>
            <a:r>
              <a:rPr lang="pt-BR" b="1" dirty="0">
                <a:solidFill>
                  <a:schemeClr val="tx1"/>
                </a:solidFill>
              </a:rPr>
              <a:t>Dos enfeites ou figuras de arabescos incluídas na CF: IGF, lei complementar – Art. 153/VII.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		Art. 145, § </a:t>
            </a:r>
            <a:r>
              <a:rPr lang="pt-BR" dirty="0" smtClean="0">
                <a:solidFill>
                  <a:schemeClr val="tx1"/>
                </a:solidFill>
              </a:rPr>
              <a:t>1º. </a:t>
            </a:r>
            <a:r>
              <a:rPr lang="pt-BR" dirty="0">
                <a:solidFill>
                  <a:schemeClr val="tx1"/>
                </a:solidFill>
              </a:rPr>
              <a:t>Sempre que possível, os impostos terão caráter pessoal e </a:t>
            </a:r>
            <a:r>
              <a:rPr lang="pt-BR" u="sng" dirty="0">
                <a:solidFill>
                  <a:schemeClr val="tx1"/>
                </a:solidFill>
              </a:rPr>
              <a:t>serão graduados segundo a capacidade econômica do contribuinte</a:t>
            </a:r>
            <a:r>
              <a:rPr lang="pt-BR" dirty="0">
                <a:solidFill>
                  <a:schemeClr val="tx1"/>
                </a:solidFill>
              </a:rPr>
              <a:t>, facultado à administração tributária, especialmente para conferir efetividade a esses objetivos, </a:t>
            </a:r>
            <a:r>
              <a:rPr lang="pt-BR" u="sng" dirty="0">
                <a:solidFill>
                  <a:schemeClr val="tx1"/>
                </a:solidFill>
              </a:rPr>
              <a:t>identificar,</a:t>
            </a:r>
            <a:r>
              <a:rPr lang="pt-BR" dirty="0">
                <a:solidFill>
                  <a:schemeClr val="tx1"/>
                </a:solidFill>
              </a:rPr>
              <a:t> respeitados os direitos individuais e nos termos da lei, </a:t>
            </a:r>
            <a:r>
              <a:rPr lang="pt-BR" u="sng" dirty="0">
                <a:solidFill>
                  <a:schemeClr val="tx1"/>
                </a:solidFill>
              </a:rPr>
              <a:t>o patrimônio, os rendimentos e as atividades econômicas do contribuinte</a:t>
            </a:r>
            <a:r>
              <a:rPr lang="pt-BR" u="sng" dirty="0" smtClean="0">
                <a:solidFill>
                  <a:schemeClr val="tx1"/>
                </a:solidFill>
              </a:rPr>
              <a:t>.</a:t>
            </a:r>
            <a:endParaRPr lang="pt-BR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	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584" y="1124744"/>
            <a:ext cx="77768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/>
              <a:t>	</a:t>
            </a:r>
            <a:r>
              <a:rPr lang="pt-BR" sz="3200" u="sng" dirty="0" smtClean="0"/>
              <a:t>Do princípio da equidade tributária: </a:t>
            </a:r>
            <a:r>
              <a:rPr lang="pt-BR" sz="3200" dirty="0" smtClean="0"/>
              <a:t>com base no art. 145/§ 1º, o ônus fiscal deve ser distribuído de maneira progressiva; aqueles que contam com maior nível de renda e estoque de riquezas devem contribuir proporcionalmente mais com o pagamento de tributos. (CDES, 2010).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764704"/>
            <a:ext cx="69127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/>
              <a:t>	A sociedade brasileira é marcada por uma perversa concentração de renda. Nesse particular, </a:t>
            </a:r>
            <a:r>
              <a:rPr lang="pt-BR" sz="3200" b="1" dirty="0" smtClean="0"/>
              <a:t>“o instrumental tributário pode desempenhar o papel preponderante de atenuador dos extremos sociais, na medida em carrega  consigo a possibilidade de retirar renda dos que têm mais em favor dos menos favorecidos, com a intermediação do setor público”.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03648" y="1124744"/>
            <a:ext cx="6480720" cy="4104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/>
              <a:t>	Do desprezo à opção social pela neutralidade fiscal. O Estado deve ter como receita apenas o suficiente para fazer frente às despesas decorrentes das suas funções clássicas. A partir de 1995 e a inclusão do art. 146-A em dezembro/2003.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11560" y="1268760"/>
            <a:ext cx="74888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i="1" dirty="0" smtClean="0"/>
              <a:t>Da opção brasileira pela tributação indireta.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39552" y="2204864"/>
          <a:ext cx="7920882" cy="2715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2"/>
                <a:gridCol w="792088"/>
                <a:gridCol w="2304256"/>
                <a:gridCol w="1368152"/>
                <a:gridCol w="1152128"/>
                <a:gridCol w="864096"/>
              </a:tblGrid>
              <a:tr h="63863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País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Ano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Renda, Propriedade</a:t>
                      </a:r>
                      <a:r>
                        <a:rPr lang="pt-BR" baseline="0" dirty="0" smtClean="0"/>
                        <a:t> e Capital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Seguridade Social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Consumo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Outros</a:t>
                      </a:r>
                      <a:endParaRPr lang="pt-BR" dirty="0"/>
                    </a:p>
                  </a:txBody>
                  <a:tcPr/>
                </a:tc>
              </a:tr>
              <a:tr h="41507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Brasil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1995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28,52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51,48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07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Brasil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2003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22,00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28,00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47,00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07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Brasil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25,85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27,56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46,59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07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EUA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2003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59,00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25,00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16,00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07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Média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OCDE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2003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43,00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25,00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31,00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ane.silva\AppData\Local\Microsoft\Windows\Temporary Internet Files\Content.Outlook\Z93VIKTE\pdantas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72120" y="980729"/>
            <a:ext cx="6240240" cy="4658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27584" y="1340768"/>
            <a:ext cx="7560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 smtClean="0"/>
              <a:t>A tributação indireta é invisível, atinge indistintamente todas as classes sociais.</a:t>
            </a:r>
          </a:p>
          <a:p>
            <a:pPr algn="just"/>
            <a:r>
              <a:rPr lang="pt-BR" sz="3600" dirty="0" smtClean="0"/>
              <a:t> </a:t>
            </a:r>
          </a:p>
          <a:p>
            <a:pPr algn="just"/>
            <a:r>
              <a:rPr lang="pt-BR" sz="3600" dirty="0" smtClean="0"/>
              <a:t>A indústria brasileira tem um custo tributário 14% acima do mesmo custo dos concorrentes internacionais. Boa parte do tributo brasileiro está no chão da fábrica.</a:t>
            </a:r>
          </a:p>
          <a:p>
            <a:pPr algn="just"/>
            <a:r>
              <a:rPr lang="pt-BR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7584" y="1609050"/>
            <a:ext cx="7560840" cy="3548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 necessária aceleração na substituição da tributação indireta pela tributação direta.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 hipótese da reforma tributária falada desde 2003.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9512" y="33584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latin typeface="+mj-lt"/>
              </a:rPr>
              <a:t>Alguns escapismos na tributação direta:</a:t>
            </a:r>
          </a:p>
          <a:p>
            <a:pPr algn="ctr"/>
            <a:r>
              <a:rPr lang="pt-BR" dirty="0" smtClean="0"/>
              <a:t>	</a:t>
            </a:r>
            <a:endParaRPr lang="pt-BR" sz="2800" dirty="0"/>
          </a:p>
        </p:txBody>
      </p:sp>
      <p:sp>
        <p:nvSpPr>
          <p:cNvPr id="3" name="Retângulo 2"/>
          <p:cNvSpPr/>
          <p:nvPr/>
        </p:nvSpPr>
        <p:spPr>
          <a:xfrm>
            <a:off x="323528" y="1052737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u="sng" dirty="0" smtClean="0"/>
              <a:t>No Imposto sobre a Renda – PF:</a:t>
            </a:r>
          </a:p>
          <a:p>
            <a:endParaRPr lang="pt-BR" sz="3200" dirty="0" smtClean="0"/>
          </a:p>
          <a:p>
            <a:pPr algn="just"/>
            <a:r>
              <a:rPr lang="pt-BR" sz="3200" dirty="0" smtClean="0"/>
              <a:t>- Regulamento do Imposto sobre a Renda – RIR – Dec. Nº 3.000/99;</a:t>
            </a:r>
          </a:p>
          <a:p>
            <a:pPr algn="just">
              <a:buFontTx/>
              <a:buChar char="-"/>
            </a:pPr>
            <a:r>
              <a:rPr lang="pt-BR" sz="3200" dirty="0" smtClean="0"/>
              <a:t>Faixas de tributação mal dimensionadas. Incidência sobre insignificante valor de </a:t>
            </a:r>
          </a:p>
          <a:p>
            <a:pPr algn="just"/>
            <a:r>
              <a:rPr lang="pt-BR" sz="3200" dirty="0" smtClean="0"/>
              <a:t>R$ 1.787,78 (7,5%) – alíquotas de 15%, 22,5% e 27,5% para ganhos acima de </a:t>
            </a:r>
          </a:p>
          <a:p>
            <a:pPr algn="just"/>
            <a:r>
              <a:rPr lang="pt-BR" sz="3200" dirty="0" smtClean="0"/>
              <a:t>R$ 4.463,81;</a:t>
            </a:r>
          </a:p>
          <a:p>
            <a:pPr algn="just"/>
            <a:r>
              <a:rPr lang="pt-BR" sz="3200" dirty="0" smtClean="0"/>
              <a:t>- Retorno da faixa de 35% (vigorou em 1995) ganhos acima de R$ 14.313,89;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584" y="332656"/>
            <a:ext cx="792088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/>
              <a:t>- Nos países mais avançados as altas rendas são alcançadas por alíquotas mais altas: EUA 39,6%, Japão 37%, Alemanha 53%, Reino Unido 40%, França 57% e Itália 45%;</a:t>
            </a:r>
          </a:p>
          <a:p>
            <a:pPr algn="just"/>
            <a:r>
              <a:rPr lang="pt-BR" sz="3200" dirty="0" smtClean="0"/>
              <a:t>- A Lei nº 9.249/95 desonerou os ganhos de lucros e dividendos (art. 10);</a:t>
            </a:r>
          </a:p>
          <a:p>
            <a:pPr algn="just"/>
            <a:r>
              <a:rPr lang="pt-BR" sz="3200" dirty="0" smtClean="0"/>
              <a:t>- A Lei nº 11.033/2004 desonerou ganhos auferidos em fundos imobiliários e concedeu tratamento privilegiado para as aplicações em bolsas de valores, de mercadorias e de futuros, com ouro ativo financeiro, além de outras aplicações financeiras.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260648"/>
            <a:ext cx="7344816" cy="6120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/>
              <a:t>No ITR</a:t>
            </a:r>
          </a:p>
          <a:p>
            <a:endParaRPr lang="pt-BR" sz="3600" b="1" dirty="0" smtClean="0"/>
          </a:p>
          <a:p>
            <a:pPr algn="just"/>
            <a:r>
              <a:rPr lang="pt-BR" sz="3200" dirty="0" smtClean="0"/>
              <a:t>- Baixa produtividade fiscal;</a:t>
            </a:r>
          </a:p>
          <a:p>
            <a:pPr algn="just"/>
            <a:r>
              <a:rPr lang="pt-BR" sz="3200" dirty="0" smtClean="0"/>
              <a:t>-Caráter declaratório do imposto. O contribuinte informa os dados econômicos para definição do valor do imposto;</a:t>
            </a:r>
          </a:p>
          <a:p>
            <a:pPr algn="just">
              <a:buFontTx/>
              <a:buChar char="-"/>
            </a:pPr>
            <a:r>
              <a:rPr lang="pt-BR" sz="3200" dirty="0" smtClean="0"/>
              <a:t>a União abriu mão da fiscalização e cobrança do imposto em favor do Município, por meio de convênio</a:t>
            </a:r>
          </a:p>
          <a:p>
            <a:pPr algn="just"/>
            <a:r>
              <a:rPr lang="pt-BR" sz="3200" dirty="0" smtClean="0"/>
              <a:t>(EC 42/2003). 100% da arrecadação para o Município.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31640" y="1412776"/>
            <a:ext cx="65527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latin typeface="+mj-lt"/>
              </a:rPr>
              <a:t>No ITCMD</a:t>
            </a:r>
          </a:p>
          <a:p>
            <a:endParaRPr lang="pt-BR" sz="3200" dirty="0" smtClean="0">
              <a:latin typeface="+mj-lt"/>
            </a:endParaRPr>
          </a:p>
          <a:p>
            <a:pPr algn="just"/>
            <a:r>
              <a:rPr lang="pt-BR" sz="3200" dirty="0" smtClean="0"/>
              <a:t>- Competência dos Estados;</a:t>
            </a:r>
          </a:p>
          <a:p>
            <a:pPr algn="just"/>
            <a:r>
              <a:rPr lang="pt-BR" sz="3200" dirty="0" smtClean="0"/>
              <a:t>-Resolução nº 9/92 do Senado definiu a alíquota máxima de 8%;</a:t>
            </a:r>
          </a:p>
          <a:p>
            <a:pPr algn="just"/>
            <a:r>
              <a:rPr lang="pt-BR" sz="3200" dirty="0" smtClean="0"/>
              <a:t>- Na maior parte dos Estados não há cruzamento de dados com a SRF.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9632" y="1700808"/>
            <a:ext cx="62464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latin typeface="+mj-lt"/>
              </a:rPr>
              <a:t>No IPVA</a:t>
            </a:r>
          </a:p>
          <a:p>
            <a:endParaRPr lang="pt-BR" sz="3600" dirty="0" smtClean="0">
              <a:latin typeface="+mj-lt"/>
            </a:endParaRPr>
          </a:p>
          <a:p>
            <a:pPr algn="just"/>
            <a:r>
              <a:rPr lang="pt-BR" sz="3200" i="1" dirty="0" smtClean="0"/>
              <a:t>Não há segurança na cobrança do imposto sobre lanchas e aviões. O STF não acata a incidência.</a:t>
            </a:r>
            <a:endParaRPr lang="pt-BR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43608" y="1196752"/>
            <a:ext cx="67687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latin typeface="+mj-lt"/>
              </a:rPr>
              <a:t>No IPTU </a:t>
            </a:r>
          </a:p>
          <a:p>
            <a:endParaRPr lang="pt-BR" sz="3600" dirty="0" smtClean="0">
              <a:latin typeface="+mj-lt"/>
            </a:endParaRPr>
          </a:p>
          <a:p>
            <a:pPr algn="just"/>
            <a:r>
              <a:rPr lang="pt-BR" sz="3200" dirty="0" smtClean="0"/>
              <a:t>- Dados do IBGE 2002/03 indicam que 5% das famílias detêm 32,2% dos imóveis residenciais;</a:t>
            </a:r>
          </a:p>
          <a:p>
            <a:pPr algn="just"/>
            <a:r>
              <a:rPr lang="pt-BR" sz="3200" dirty="0" smtClean="0"/>
              <a:t>- Os cadastros de imóveis da maior parte dos Municípios são precários e não indicam os valores reais do patrimônio, deixando um significativo valor fora da incidência tributária.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260648"/>
            <a:ext cx="72728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 smtClean="0">
                <a:latin typeface="+mj-lt"/>
              </a:rPr>
              <a:t>A carga tributária brasileira se aproxima da média dos países da OCDE – Organização para Cooperação e Desenvolvimento Econômico.</a:t>
            </a:r>
            <a:endParaRPr lang="pt-BR" sz="2600" dirty="0">
              <a:latin typeface="+mj-lt"/>
            </a:endParaRPr>
          </a:p>
        </p:txBody>
      </p:sp>
      <p:pic>
        <p:nvPicPr>
          <p:cNvPr id="49154" name="Picture 2" descr="http://www.scielo.br/img/revistas/ecoa/v12n4/02g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7488832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2276872"/>
            <a:ext cx="7200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/>
              <a:t>O dilema fiscal.</a:t>
            </a:r>
          </a:p>
          <a:p>
            <a:r>
              <a:rPr lang="pt-BR" sz="4400" dirty="0" smtClean="0"/>
              <a:t>A </a:t>
            </a:r>
            <a:r>
              <a:rPr lang="pt-BR" sz="4400" dirty="0"/>
              <a:t>qualidade do gasto público</a:t>
            </a:r>
            <a:r>
              <a:rPr lang="pt-BR" sz="4400" dirty="0" smtClean="0"/>
              <a:t>.</a:t>
            </a:r>
          </a:p>
          <a:p>
            <a:endParaRPr lang="pt-BR" sz="4400" dirty="0"/>
          </a:p>
          <a:p>
            <a:endParaRPr lang="pt-BR" sz="4400" dirty="0" smtClean="0"/>
          </a:p>
          <a:p>
            <a:pPr algn="ctr"/>
            <a:r>
              <a:rPr lang="pt-BR" sz="4400" dirty="0" smtClean="0"/>
              <a:t>-x-x-x-x-x-x-x-x-x-x-x-x-x-x-x-</a:t>
            </a:r>
            <a:endParaRPr lang="pt-BR" sz="4400" dirty="0"/>
          </a:p>
          <a:p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xmlns="" val="1458960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100" b="1" dirty="0" smtClean="0">
                <a:solidFill>
                  <a:schemeClr val="tx1"/>
                </a:solidFill>
              </a:rPr>
              <a:t>A POSSIBILIDADE DA TRIBUTAÇÃO INTERNACIONAL</a:t>
            </a:r>
            <a:r>
              <a:rPr lang="pt-BR" b="1" dirty="0" smtClean="0">
                <a:solidFill>
                  <a:schemeClr val="tx1"/>
                </a:solidFill>
              </a:rPr>
              <a:t>.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68315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pt-BR" sz="3600" b="1" dirty="0" smtClean="0">
                <a:solidFill>
                  <a:schemeClr val="tx1"/>
                </a:solidFill>
              </a:rPr>
              <a:t>A formação de excedente econômico de natureza</a:t>
            </a:r>
          </a:p>
          <a:p>
            <a:pPr algn="just">
              <a:buNone/>
            </a:pPr>
            <a:r>
              <a:rPr lang="pt-BR" sz="3600" b="1" dirty="0" smtClean="0">
                <a:solidFill>
                  <a:schemeClr val="tx1"/>
                </a:solidFill>
              </a:rPr>
              <a:t>financeira no mundo.</a:t>
            </a:r>
          </a:p>
          <a:p>
            <a:pPr algn="just">
              <a:buNone/>
            </a:pPr>
            <a:endParaRPr lang="pt-BR" sz="3600" b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sz="3600" b="1" dirty="0" smtClean="0">
                <a:solidFill>
                  <a:schemeClr val="tx1"/>
                </a:solidFill>
              </a:rPr>
              <a:t>O objeto da ciência econômica.</a:t>
            </a:r>
          </a:p>
          <a:p>
            <a:pPr algn="just"/>
            <a:endParaRPr lang="pt-BR" sz="3600" b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sz="3600" b="1" dirty="0" smtClean="0">
                <a:solidFill>
                  <a:schemeClr val="tx1"/>
                </a:solidFill>
              </a:rPr>
              <a:t>O objeto da ciência econômica segundo J. B. </a:t>
            </a:r>
            <a:r>
              <a:rPr lang="pt-BR" sz="3600" b="1" dirty="0" err="1" smtClean="0">
                <a:solidFill>
                  <a:schemeClr val="tx1"/>
                </a:solidFill>
              </a:rPr>
              <a:t>Say</a:t>
            </a:r>
            <a:r>
              <a:rPr lang="pt-BR" sz="3600" b="1" dirty="0" smtClean="0">
                <a:solidFill>
                  <a:schemeClr val="tx1"/>
                </a:solidFill>
              </a:rPr>
              <a:t>: </a:t>
            </a:r>
          </a:p>
          <a:p>
            <a:pPr algn="just">
              <a:buNone/>
            </a:pPr>
            <a:endParaRPr lang="pt-BR" sz="3600" b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pt-BR" sz="3600" b="1" dirty="0" smtClean="0">
                <a:solidFill>
                  <a:schemeClr val="tx1"/>
                </a:solidFill>
              </a:rPr>
              <a:t> “</a:t>
            </a:r>
            <a:r>
              <a:rPr lang="pt-BR" sz="3600" b="1" i="1" dirty="0" smtClean="0">
                <a:solidFill>
                  <a:schemeClr val="tx1"/>
                </a:solidFill>
              </a:rPr>
              <a:t>tem por objeto o conhecimento das leis que presidem a </a:t>
            </a:r>
            <a:r>
              <a:rPr lang="pt-BR" sz="3600" b="1" i="1" u="sng" dirty="0" smtClean="0">
                <a:solidFill>
                  <a:schemeClr val="tx1"/>
                </a:solidFill>
              </a:rPr>
              <a:t>formação</a:t>
            </a:r>
            <a:r>
              <a:rPr lang="pt-BR" sz="3600" b="1" i="1" dirty="0" smtClean="0">
                <a:solidFill>
                  <a:schemeClr val="tx1"/>
                </a:solidFill>
              </a:rPr>
              <a:t>, a distribuição e o consumo das </a:t>
            </a:r>
            <a:r>
              <a:rPr lang="pt-BR" sz="3600" b="1" i="1" u="sng" dirty="0" smtClean="0">
                <a:solidFill>
                  <a:schemeClr val="tx1"/>
                </a:solidFill>
              </a:rPr>
              <a:t>riquezas</a:t>
            </a:r>
            <a:r>
              <a:rPr lang="pt-BR" sz="3600" b="1" i="1" dirty="0" smtClean="0">
                <a:solidFill>
                  <a:schemeClr val="tx1"/>
                </a:solidFill>
              </a:rPr>
              <a:t>”.</a:t>
            </a:r>
          </a:p>
          <a:p>
            <a:pPr algn="just">
              <a:buNone/>
            </a:pPr>
            <a:r>
              <a:rPr lang="pt-BR" sz="3600" b="1" i="1" dirty="0" smtClean="0">
                <a:solidFill>
                  <a:schemeClr val="tx1"/>
                </a:solidFill>
              </a:rPr>
              <a:t>   </a:t>
            </a:r>
          </a:p>
          <a:p>
            <a:pPr>
              <a:buNone/>
            </a:pPr>
            <a:r>
              <a:rPr lang="pt-BR" sz="3600" b="1" dirty="0" smtClean="0">
                <a:solidFill>
                  <a:schemeClr val="tx1"/>
                </a:solidFill>
              </a:rPr>
              <a:t> A ideia de J. Tobin sobre um tributo internacional.</a:t>
            </a:r>
          </a:p>
          <a:p>
            <a:pPr>
              <a:buNone/>
            </a:pPr>
            <a:endParaRPr lang="pt-BR" sz="40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403648" y="1124744"/>
            <a:ext cx="66247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latin typeface="+mj-lt"/>
              </a:rPr>
              <a:t>A movimentação financeira diária. </a:t>
            </a:r>
          </a:p>
          <a:p>
            <a:pPr algn="just"/>
            <a:endParaRPr lang="pt-BR" sz="3200" dirty="0" smtClean="0"/>
          </a:p>
          <a:p>
            <a:pPr algn="just">
              <a:buFontTx/>
              <a:buChar char="-"/>
            </a:pPr>
            <a:r>
              <a:rPr lang="pt-BR" sz="3200" dirty="0" smtClean="0"/>
              <a:t>quando do lançamento da proposta Tobin: US$ 18 bilhões/dia;</a:t>
            </a:r>
          </a:p>
          <a:p>
            <a:pPr algn="just">
              <a:buFontTx/>
              <a:buChar char="-"/>
            </a:pPr>
            <a:endParaRPr lang="pt-BR" sz="3200" dirty="0" smtClean="0"/>
          </a:p>
          <a:p>
            <a:pPr algn="just"/>
            <a:r>
              <a:rPr lang="pt-BR" sz="3200" dirty="0" smtClean="0"/>
              <a:t>-atualmente: US$ 5,3 trilhões/dia.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31178781"/>
              </p:ext>
            </p:extLst>
          </p:nvPr>
        </p:nvGraphicFramePr>
        <p:xfrm>
          <a:off x="251520" y="692696"/>
          <a:ext cx="8712968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8172400" y="1125324"/>
            <a:ext cx="971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/>
              <a:t>US$ Trilhões</a:t>
            </a:r>
            <a:endParaRPr lang="pt-B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11560" y="476673"/>
            <a:ext cx="7992888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8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Aplicabilidade do instrumento. A atual </a:t>
            </a:r>
            <a:r>
              <a:rPr kumimoji="0" lang="pt-BR" sz="2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desgovernança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mundial não permite a escolha de uma entidade com características de sujeito ativo da relação tributária.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	Os demais elementos que definem um tributo estão presentes: fato gerador, contribuintes, base de cálculo e alíquota.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	A liquidação das operações financeiras internacionais é feita por plataformas que atendem bancos privados e bancos centrais, inclusive o FED.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	O tributo resulta de uma riqueza mundial; fora dos orçamentos nacionais. </a:t>
            </a:r>
            <a:endParaRPr kumimoji="0" lang="pt-BR" sz="26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467544" y="1341348"/>
            <a:ext cx="768695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	A proposta não avança por conta da rejeição das grandes nações, EUA e Reino Unido, principalmente.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	Em 2009, Ângela </a:t>
            </a:r>
            <a:r>
              <a:rPr kumimoji="0" lang="pt-BR" sz="32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Merkel</a:t>
            </a:r>
            <a:r>
              <a:rPr kumimoji="0" lang="pt-BR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, Gordon Brown e </a:t>
            </a:r>
            <a:r>
              <a:rPr kumimoji="0" lang="pt-BR" sz="32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Barak</a:t>
            </a:r>
            <a:r>
              <a:rPr kumimoji="0" lang="pt-BR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Obama, diante da crise, se posicionaram em favor de uma taxação do setor financeiro.</a:t>
            </a:r>
            <a:endParaRPr kumimoji="0" lang="pt-BR" sz="32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755576" y="543446"/>
            <a:ext cx="784887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8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 destinação dos recursos: Tobin imaginava ter recursos para diminuir a volatilidade das operações e penalizar as ações especulativas.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8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pt-BR" sz="28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Steinbruck</a:t>
            </a:r>
            <a:r>
              <a:rPr kumimoji="0" lang="pt-BR" sz="28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, então ministro das finanças da Alemanha, em 2009, defendeu a tese de um tributo internacional destinado a financiar os custos da crise da época.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pt-BR" sz="28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8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- A Ação Global contra a Fome e a Pobreza transformou-se no </a:t>
            </a:r>
            <a:r>
              <a:rPr kumimoji="0" lang="pt-BR" sz="28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Leading</a:t>
            </a:r>
            <a:r>
              <a:rPr kumimoji="0" lang="pt-BR" sz="28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Group, do qual o Brasil faz parte, defende o uso dos recursos para combate à miséria no mundo.</a:t>
            </a:r>
            <a:endParaRPr kumimoji="0" lang="pt-BR" sz="28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il_fi" descr="pulitzer_94_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1"/>
            <a:ext cx="8208912" cy="511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755576" y="57332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 Fonte: Fotografia de Kevin Carter, 1993. www.obviousmag </a:t>
            </a:r>
            <a:r>
              <a:rPr lang="pt-BR" dirty="0" err="1" smtClean="0"/>
              <a:t>archives</a:t>
            </a:r>
            <a:r>
              <a:rPr lang="pt-BR" dirty="0" smtClean="0"/>
              <a:t>/2007.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agem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947</Words>
  <Application>Microsoft Office PowerPoint</Application>
  <PresentationFormat>Apresentação na tela (4:3)</PresentationFormat>
  <Paragraphs>170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31</vt:i4>
      </vt:variant>
    </vt:vector>
  </HeadingPairs>
  <TitlesOfParts>
    <vt:vector size="33" baseType="lpstr">
      <vt:lpstr>Personalizar design</vt:lpstr>
      <vt:lpstr>Viagem</vt:lpstr>
      <vt:lpstr>Slide 1</vt:lpstr>
      <vt:lpstr>Slide 2</vt:lpstr>
      <vt:lpstr>Slide 3</vt:lpstr>
      <vt:lpstr>Slide 4</vt:lpstr>
      <vt:lpstr>O estado de bem-estar social</vt:lpstr>
      <vt:lpstr>Slide 6</vt:lpstr>
      <vt:lpstr>Da comunidade mais primitiva.</vt:lpstr>
      <vt:lpstr>OS modeloS de tributação.</vt:lpstr>
      <vt:lpstr>O Modelo Tributário Brasileiro.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A POSSIBILIDADE DA TRIBUTAÇÃO INTERNACIONAL.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Jane Silva</dc:creator>
  <cp:lastModifiedBy>jane.silva</cp:lastModifiedBy>
  <cp:revision>74</cp:revision>
  <cp:lastPrinted>2014-11-16T20:40:04Z</cp:lastPrinted>
  <dcterms:created xsi:type="dcterms:W3CDTF">2014-09-24T21:50:33Z</dcterms:created>
  <dcterms:modified xsi:type="dcterms:W3CDTF">2014-11-18T12:20:44Z</dcterms:modified>
</cp:coreProperties>
</file>